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sldIdLst>
    <p:sldId id="256" r:id="rId2"/>
    <p:sldId id="257" r:id="rId3"/>
    <p:sldId id="304" r:id="rId4"/>
    <p:sldId id="312" r:id="rId5"/>
    <p:sldId id="313" r:id="rId6"/>
    <p:sldId id="311" r:id="rId7"/>
    <p:sldId id="326" r:id="rId8"/>
    <p:sldId id="328" r:id="rId9"/>
    <p:sldId id="327" r:id="rId10"/>
    <p:sldId id="306" r:id="rId11"/>
    <p:sldId id="307" r:id="rId12"/>
    <p:sldId id="308" r:id="rId13"/>
    <p:sldId id="310" r:id="rId14"/>
    <p:sldId id="332" r:id="rId15"/>
    <p:sldId id="382" r:id="rId16"/>
    <p:sldId id="383" r:id="rId17"/>
    <p:sldId id="384" r:id="rId18"/>
    <p:sldId id="385" r:id="rId19"/>
    <p:sldId id="387" r:id="rId20"/>
    <p:sldId id="386" r:id="rId21"/>
    <p:sldId id="388" r:id="rId22"/>
    <p:sldId id="389" r:id="rId23"/>
    <p:sldId id="331" r:id="rId24"/>
    <p:sldId id="333" r:id="rId25"/>
    <p:sldId id="330" r:id="rId26"/>
    <p:sldId id="337" r:id="rId27"/>
    <p:sldId id="334" r:id="rId28"/>
    <p:sldId id="335" r:id="rId29"/>
    <p:sldId id="336" r:id="rId30"/>
    <p:sldId id="329" r:id="rId31"/>
    <p:sldId id="338" r:id="rId32"/>
    <p:sldId id="322" r:id="rId33"/>
    <p:sldId id="321" r:id="rId34"/>
    <p:sldId id="339" r:id="rId35"/>
    <p:sldId id="340" r:id="rId36"/>
    <p:sldId id="320" r:id="rId37"/>
    <p:sldId id="319" r:id="rId38"/>
    <p:sldId id="318" r:id="rId39"/>
    <p:sldId id="317" r:id="rId40"/>
    <p:sldId id="316" r:id="rId41"/>
    <p:sldId id="315" r:id="rId42"/>
    <p:sldId id="309" r:id="rId43"/>
    <p:sldId id="346" r:id="rId44"/>
    <p:sldId id="345" r:id="rId45"/>
    <p:sldId id="348" r:id="rId46"/>
    <p:sldId id="344" r:id="rId47"/>
    <p:sldId id="350" r:id="rId48"/>
    <p:sldId id="352" r:id="rId49"/>
    <p:sldId id="354" r:id="rId50"/>
    <p:sldId id="353" r:id="rId51"/>
    <p:sldId id="356" r:id="rId52"/>
    <p:sldId id="357" r:id="rId53"/>
    <p:sldId id="358" r:id="rId54"/>
    <p:sldId id="359" r:id="rId55"/>
    <p:sldId id="360" r:id="rId56"/>
    <p:sldId id="361" r:id="rId57"/>
    <p:sldId id="391" r:id="rId58"/>
    <p:sldId id="363" r:id="rId59"/>
    <p:sldId id="362" r:id="rId60"/>
    <p:sldId id="364" r:id="rId61"/>
    <p:sldId id="365" r:id="rId62"/>
    <p:sldId id="366" r:id="rId63"/>
    <p:sldId id="367" r:id="rId64"/>
    <p:sldId id="368" r:id="rId65"/>
    <p:sldId id="369" r:id="rId66"/>
    <p:sldId id="370" r:id="rId67"/>
    <p:sldId id="371" r:id="rId68"/>
    <p:sldId id="372" r:id="rId69"/>
    <p:sldId id="373" r:id="rId70"/>
    <p:sldId id="374" r:id="rId71"/>
    <p:sldId id="375" r:id="rId72"/>
    <p:sldId id="376" r:id="rId73"/>
    <p:sldId id="377" r:id="rId74"/>
    <p:sldId id="378" r:id="rId75"/>
    <p:sldId id="380" r:id="rId76"/>
    <p:sldId id="381" r:id="rId77"/>
    <p:sldId id="379" r:id="rId78"/>
    <p:sldId id="390" r:id="rId79"/>
    <p:sldId id="324" r:id="rId80"/>
    <p:sldId id="347" r:id="rId8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50" y="-38"/>
      </p:cViewPr>
      <p:guideLst>
        <p:guide orient="horz" pos="2160"/>
        <p:guide pos="2880"/>
      </p:guideLst>
    </p:cSldViewPr>
  </p:slideViewPr>
  <p:notesTextViewPr>
    <p:cViewPr>
      <p:scale>
        <a:sx n="1" d="1"/>
        <a:sy n="1" d="1"/>
      </p:scale>
      <p:origin x="0" y="0"/>
    </p:cViewPr>
  </p:notesTextViewPr>
  <p:sorterViewPr>
    <p:cViewPr>
      <p:scale>
        <a:sx n="100" d="100"/>
        <a:sy n="100" d="100"/>
      </p:scale>
      <p:origin x="0" y="19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FE52D5-8182-4581-AD10-9DB46D405777}" type="datetimeFigureOut">
              <a:rPr lang="de-DE" smtClean="0"/>
              <a:t>27.11.2019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D87DB4-C096-49A0-A33B-0D527659B866}" type="slidenum">
              <a:rPr lang="de-DE" smtClean="0"/>
              <a:t>‹Nr.›</a:t>
            </a:fld>
            <a:endParaRPr lang="de-DE"/>
          </a:p>
        </p:txBody>
      </p:sp>
    </p:spTree>
    <p:extLst>
      <p:ext uri="{BB962C8B-B14F-4D97-AF65-F5344CB8AC3E}">
        <p14:creationId xmlns:p14="http://schemas.microsoft.com/office/powerpoint/2010/main" val="4244910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018E93FA-8678-4667-8C15-7AE3AB832FEA}" type="datetime1">
              <a:rPr lang="de-DE" smtClean="0"/>
              <a:t>27.11.2019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2163972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D685D44-CC0D-422D-9024-A6EDEBAAC0A5}" type="datetime1">
              <a:rPr lang="de-DE" smtClean="0"/>
              <a:t>27.11.2019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1868967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BBFE540-306A-44DA-A5A3-32D0DFB40893}" type="datetime1">
              <a:rPr lang="de-DE" smtClean="0"/>
              <a:t>27.11.2019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1586144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17C1F40-BEB4-4ED9-B272-5F38E0996F6C}" type="datetime1">
              <a:rPr lang="de-DE" smtClean="0"/>
              <a:t>27.11.2019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31574115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E101734F-1BF3-44D5-9048-6E6927D51052}" type="datetime1">
              <a:rPr lang="de-DE" smtClean="0"/>
              <a:t>27.11.2019</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3812882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1858577A-1590-4410-8046-BADF58434C31}" type="datetime1">
              <a:rPr lang="de-DE" smtClean="0"/>
              <a:t>27.11.2019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2960135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28E0E11-14B4-4C25-A4FD-3913B36F6442}" type="datetime1">
              <a:rPr lang="de-DE" smtClean="0"/>
              <a:t>27.11.2019</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1288319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7E8805E-02E7-4FCD-80A7-AF46BC6FB385}" type="datetime1">
              <a:rPr lang="de-DE" smtClean="0"/>
              <a:t>27.11.2019</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1020059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E0D1F0A-9931-4ED0-9490-F10AE827A987}" type="datetime1">
              <a:rPr lang="de-DE" smtClean="0"/>
              <a:t>27.11.2019</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3250355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92F69380-5DB2-4288-95E8-0B77139D6F76}" type="datetime1">
              <a:rPr lang="de-DE" smtClean="0"/>
              <a:t>27.11.2019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1865081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829C69A-0201-4316-896A-3DCD53151CF4}" type="datetime1">
              <a:rPr lang="de-DE" smtClean="0"/>
              <a:t>27.11.2019</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B4C1F10-F3C4-43F4-B1BD-49F6EF829E59}" type="slidenum">
              <a:rPr lang="de-DE" smtClean="0"/>
              <a:t>‹Nr.›</a:t>
            </a:fld>
            <a:endParaRPr lang="de-DE"/>
          </a:p>
        </p:txBody>
      </p:sp>
    </p:spTree>
    <p:extLst>
      <p:ext uri="{BB962C8B-B14F-4D97-AF65-F5344CB8AC3E}">
        <p14:creationId xmlns:p14="http://schemas.microsoft.com/office/powerpoint/2010/main" val="960588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158E80-FC52-4799-8981-1208607AFEE4}" type="datetime1">
              <a:rPr lang="de-DE" smtClean="0"/>
              <a:t>27.11.2019</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4C1F10-F3C4-43F4-B1BD-49F6EF829E59}" type="slidenum">
              <a:rPr lang="de-DE" smtClean="0"/>
              <a:t>‹Nr.›</a:t>
            </a:fld>
            <a:endParaRPr lang="de-DE"/>
          </a:p>
        </p:txBody>
      </p:sp>
    </p:spTree>
    <p:extLst>
      <p:ext uri="{BB962C8B-B14F-4D97-AF65-F5344CB8AC3E}">
        <p14:creationId xmlns:p14="http://schemas.microsoft.com/office/powerpoint/2010/main" val="22630016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https://www.datenschutz-wiki.de/Aufsichtsbeh%c3%b6rden_und_Landesdatenschutzbeauftragte"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hyperlink" Target="https://www.dsb.de/der-verband/service/vereinsarbeit/finanzensteuernrecht/"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683568" y="1268761"/>
            <a:ext cx="7772400" cy="1470025"/>
          </a:xfrm>
        </p:spPr>
        <p:txBody>
          <a:bodyPr>
            <a:normAutofit fontScale="90000"/>
          </a:bodyPr>
          <a:lstStyle/>
          <a:p>
            <a:pPr lvl="0" eaLnBrk="0" fontAlgn="base" hangingPunct="0">
              <a:spcBef>
                <a:spcPct val="50000"/>
              </a:spcBef>
              <a:spcAft>
                <a:spcPct val="0"/>
              </a:spcAft>
            </a:pPr>
            <a:r>
              <a:rPr lang="de-DE" altLang="de-DE" sz="2800" b="1" dirty="0" smtClean="0">
                <a:solidFill>
                  <a:srgbClr val="555555"/>
                </a:solidFill>
                <a:latin typeface="Arial" charset="0"/>
                <a:ea typeface="+mn-ea"/>
                <a:cs typeface="+mn-cs"/>
              </a:rPr>
              <a:t/>
            </a:r>
            <a:br>
              <a:rPr lang="de-DE" altLang="de-DE" sz="2800" b="1" dirty="0" smtClean="0">
                <a:solidFill>
                  <a:srgbClr val="555555"/>
                </a:solidFill>
                <a:latin typeface="Arial" charset="0"/>
                <a:ea typeface="+mn-ea"/>
                <a:cs typeface="+mn-cs"/>
              </a:rPr>
            </a:br>
            <a:r>
              <a:rPr lang="de-DE" altLang="de-DE" sz="2800" b="1" dirty="0">
                <a:solidFill>
                  <a:srgbClr val="555555"/>
                </a:solidFill>
                <a:latin typeface="Arial" charset="0"/>
                <a:ea typeface="+mn-ea"/>
                <a:cs typeface="+mn-cs"/>
              </a:rPr>
              <a:t/>
            </a:r>
            <a:br>
              <a:rPr lang="de-DE" altLang="de-DE" sz="2800" b="1" dirty="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
            </a:r>
            <a:br>
              <a:rPr lang="de-DE" altLang="de-DE" sz="2800" b="1" dirty="0" smtClean="0">
                <a:solidFill>
                  <a:srgbClr val="555555"/>
                </a:solidFill>
                <a:latin typeface="Arial" charset="0"/>
                <a:ea typeface="+mn-ea"/>
                <a:cs typeface="+mn-cs"/>
              </a:rPr>
            </a:br>
            <a:r>
              <a:rPr lang="de-DE" altLang="de-DE" sz="2800" b="1" dirty="0">
                <a:solidFill>
                  <a:srgbClr val="555555"/>
                </a:solidFill>
                <a:latin typeface="Arial" charset="0"/>
                <a:ea typeface="+mn-ea"/>
                <a:cs typeface="+mn-cs"/>
              </a:rPr>
              <a:t/>
            </a:r>
            <a:br>
              <a:rPr lang="de-DE" altLang="de-DE" sz="2800" b="1" dirty="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
            </a:r>
            <a:br>
              <a:rPr lang="de-DE" altLang="de-DE" sz="2800" b="1" dirty="0" smtClean="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
            </a:r>
            <a:br>
              <a:rPr lang="de-DE" altLang="de-DE" sz="2800" b="1" dirty="0" smtClean="0">
                <a:solidFill>
                  <a:srgbClr val="555555"/>
                </a:solidFill>
                <a:latin typeface="Arial" charset="0"/>
                <a:ea typeface="+mn-ea"/>
                <a:cs typeface="+mn-cs"/>
              </a:rPr>
            </a:br>
            <a:r>
              <a:rPr lang="de-DE" altLang="de-DE" sz="2800" b="1" dirty="0">
                <a:solidFill>
                  <a:srgbClr val="555555"/>
                </a:solidFill>
                <a:latin typeface="Arial" charset="0"/>
                <a:ea typeface="+mn-ea"/>
                <a:cs typeface="+mn-cs"/>
              </a:rPr>
              <a:t/>
            </a:r>
            <a:br>
              <a:rPr lang="de-DE" altLang="de-DE" sz="2800" b="1" dirty="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
            </a:r>
            <a:br>
              <a:rPr lang="de-DE" altLang="de-DE" sz="2800" b="1" dirty="0" smtClean="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Präsentation zum Datenschutz</a:t>
            </a:r>
            <a:br>
              <a:rPr lang="de-DE" altLang="de-DE" sz="2800" b="1" dirty="0" smtClean="0">
                <a:solidFill>
                  <a:srgbClr val="555555"/>
                </a:solidFill>
                <a:latin typeface="Arial" charset="0"/>
                <a:ea typeface="+mn-ea"/>
                <a:cs typeface="+mn-cs"/>
              </a:rPr>
            </a:br>
            <a:r>
              <a:rPr lang="de-DE" altLang="de-DE" sz="2800" b="1" dirty="0" smtClean="0">
                <a:solidFill>
                  <a:srgbClr val="555555"/>
                </a:solidFill>
                <a:latin typeface="Arial" charset="0"/>
                <a:ea typeface="+mn-ea"/>
                <a:cs typeface="+mn-cs"/>
              </a:rPr>
              <a:t>auf der Grundlage der DSGVO</a:t>
            </a:r>
            <a:r>
              <a:rPr lang="de-DE" altLang="de-DE" sz="2800" b="1" dirty="0">
                <a:solidFill>
                  <a:srgbClr val="555555"/>
                </a:solidFill>
                <a:latin typeface="Arial" charset="0"/>
                <a:ea typeface="+mn-ea"/>
                <a:cs typeface="+mn-cs"/>
              </a:rPr>
              <a:t/>
            </a:r>
            <a:br>
              <a:rPr lang="de-DE" altLang="de-DE" sz="2800" b="1" dirty="0">
                <a:solidFill>
                  <a:srgbClr val="555555"/>
                </a:solidFill>
                <a:latin typeface="Arial" charset="0"/>
                <a:ea typeface="+mn-ea"/>
                <a:cs typeface="+mn-cs"/>
              </a:rPr>
            </a:br>
            <a:r>
              <a:rPr lang="de-DE" altLang="de-DE" sz="1800" b="1" dirty="0">
                <a:solidFill>
                  <a:srgbClr val="555555"/>
                </a:solidFill>
                <a:latin typeface="Arial" charset="0"/>
                <a:ea typeface="+mn-ea"/>
                <a:cs typeface="+mn-cs"/>
              </a:rPr>
              <a:t/>
            </a:r>
            <a:br>
              <a:rPr lang="de-DE" altLang="de-DE" sz="1800" b="1" dirty="0">
                <a:solidFill>
                  <a:srgbClr val="555555"/>
                </a:solidFill>
                <a:latin typeface="Arial" charset="0"/>
                <a:ea typeface="+mn-ea"/>
                <a:cs typeface="+mn-cs"/>
              </a:rPr>
            </a:br>
            <a:r>
              <a:rPr lang="de-DE" altLang="de-DE" sz="1800" b="1" dirty="0" smtClean="0">
                <a:solidFill>
                  <a:srgbClr val="555555"/>
                </a:solidFill>
                <a:latin typeface="Arial" charset="0"/>
                <a:ea typeface="+mn-ea"/>
                <a:cs typeface="+mn-cs"/>
              </a:rPr>
              <a:t>Deutscher Schützenbund</a:t>
            </a:r>
            <a:r>
              <a:rPr lang="de-DE" altLang="de-DE" sz="1800" b="1" dirty="0">
                <a:solidFill>
                  <a:srgbClr val="555555"/>
                </a:solidFill>
                <a:latin typeface="Arial" charset="0"/>
                <a:ea typeface="+mn-ea"/>
                <a:cs typeface="+mn-cs"/>
              </a:rPr>
              <a:t/>
            </a:r>
            <a:br>
              <a:rPr lang="de-DE" altLang="de-DE" sz="1800" b="1" dirty="0">
                <a:solidFill>
                  <a:srgbClr val="555555"/>
                </a:solidFill>
                <a:latin typeface="Arial" charset="0"/>
                <a:ea typeface="+mn-ea"/>
                <a:cs typeface="+mn-cs"/>
              </a:rPr>
            </a:br>
            <a:r>
              <a:rPr lang="de-DE" altLang="de-DE" sz="1800" b="1" dirty="0" smtClean="0">
                <a:solidFill>
                  <a:srgbClr val="555555"/>
                </a:solidFill>
                <a:latin typeface="Arial" charset="0"/>
                <a:ea typeface="+mn-ea"/>
                <a:cs typeface="+mn-cs"/>
              </a:rPr>
              <a:t/>
            </a:r>
            <a:br>
              <a:rPr lang="de-DE" altLang="de-DE" sz="1800" b="1" dirty="0" smtClean="0">
                <a:solidFill>
                  <a:srgbClr val="555555"/>
                </a:solidFill>
                <a:latin typeface="Arial" charset="0"/>
                <a:ea typeface="+mn-ea"/>
                <a:cs typeface="+mn-cs"/>
              </a:rPr>
            </a:br>
            <a:r>
              <a:rPr lang="de-DE" altLang="de-DE" sz="1800" b="1" dirty="0" smtClean="0">
                <a:solidFill>
                  <a:srgbClr val="555555"/>
                </a:solidFill>
                <a:latin typeface="Arial" charset="0"/>
                <a:ea typeface="+mn-ea"/>
                <a:cs typeface="+mn-cs"/>
              </a:rPr>
              <a:t>Wiesbaden</a:t>
            </a:r>
            <a:r>
              <a:rPr lang="de-DE" altLang="de-DE" sz="1800" b="1" dirty="0">
                <a:solidFill>
                  <a:srgbClr val="555555"/>
                </a:solidFill>
                <a:latin typeface="Arial" charset="0"/>
                <a:ea typeface="+mn-ea"/>
                <a:cs typeface="+mn-cs"/>
              </a:rPr>
              <a:t/>
            </a:r>
            <a:br>
              <a:rPr lang="de-DE" altLang="de-DE" sz="1800" b="1" dirty="0">
                <a:solidFill>
                  <a:srgbClr val="555555"/>
                </a:solidFill>
                <a:latin typeface="Arial" charset="0"/>
                <a:ea typeface="+mn-ea"/>
                <a:cs typeface="+mn-cs"/>
              </a:rPr>
            </a:br>
            <a:r>
              <a:rPr lang="de-DE" altLang="de-DE" sz="1800" b="1" dirty="0" smtClean="0">
                <a:solidFill>
                  <a:srgbClr val="555555"/>
                </a:solidFill>
                <a:latin typeface="Arial" charset="0"/>
                <a:ea typeface="+mn-ea"/>
                <a:cs typeface="+mn-cs"/>
              </a:rPr>
              <a:t>23.06.2018</a:t>
            </a:r>
            <a:r>
              <a:rPr lang="de-DE" altLang="de-DE" sz="2000" b="1" dirty="0">
                <a:solidFill>
                  <a:srgbClr val="555555"/>
                </a:solidFill>
                <a:latin typeface="Arial" charset="0"/>
                <a:ea typeface="+mn-ea"/>
                <a:cs typeface="+mn-cs"/>
              </a:rPr>
              <a:t/>
            </a:r>
            <a:br>
              <a:rPr lang="de-DE" altLang="de-DE" sz="2000" b="1" dirty="0">
                <a:solidFill>
                  <a:srgbClr val="555555"/>
                </a:solidFill>
                <a:latin typeface="Arial" charset="0"/>
                <a:ea typeface="+mn-ea"/>
                <a:cs typeface="+mn-cs"/>
              </a:rPr>
            </a:br>
            <a:r>
              <a:rPr lang="de-DE" altLang="de-DE" sz="2000" b="1" dirty="0" smtClean="0">
                <a:solidFill>
                  <a:srgbClr val="555555"/>
                </a:solidFill>
                <a:latin typeface="Arial" charset="0"/>
                <a:ea typeface="+mn-ea"/>
                <a:cs typeface="+mn-cs"/>
              </a:rPr>
              <a:t/>
            </a:r>
            <a:br>
              <a:rPr lang="de-DE" altLang="de-DE" sz="2000" b="1" dirty="0" smtClean="0">
                <a:solidFill>
                  <a:srgbClr val="555555"/>
                </a:solidFill>
                <a:latin typeface="Arial" charset="0"/>
                <a:ea typeface="+mn-ea"/>
                <a:cs typeface="+mn-cs"/>
              </a:rPr>
            </a:br>
            <a:r>
              <a:rPr lang="de-DE" altLang="de-DE" sz="2000" b="1" dirty="0" smtClean="0">
                <a:solidFill>
                  <a:srgbClr val="555555"/>
                </a:solidFill>
                <a:latin typeface="Arial" charset="0"/>
                <a:ea typeface="+mn-ea"/>
                <a:cs typeface="+mn-cs"/>
              </a:rPr>
              <a:t/>
            </a:r>
            <a:br>
              <a:rPr lang="de-DE" altLang="de-DE" sz="2000" b="1" dirty="0" smtClean="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Robert Garmeister</a:t>
            </a:r>
            <a:br>
              <a:rPr lang="de-DE" altLang="de-DE" sz="1600" b="1" dirty="0" smtClean="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Leiter Recht &amp; Verbandsentwicklung</a:t>
            </a:r>
            <a:r>
              <a:rPr lang="de-DE" altLang="de-DE" sz="1600" b="1" dirty="0">
                <a:solidFill>
                  <a:srgbClr val="555555"/>
                </a:solidFill>
                <a:latin typeface="Arial" charset="0"/>
                <a:ea typeface="+mn-ea"/>
                <a:cs typeface="+mn-cs"/>
              </a:rPr>
              <a:t/>
            </a:r>
            <a:br>
              <a:rPr lang="de-DE" altLang="de-DE" sz="1600" b="1" dirty="0">
                <a:solidFill>
                  <a:srgbClr val="555555"/>
                </a:solidFill>
                <a:latin typeface="Arial" charset="0"/>
                <a:ea typeface="+mn-ea"/>
                <a:cs typeface="+mn-cs"/>
              </a:rPr>
            </a:br>
            <a:r>
              <a:rPr lang="de-DE" altLang="de-DE" sz="1600" b="1" dirty="0">
                <a:solidFill>
                  <a:srgbClr val="555555"/>
                </a:solidFill>
                <a:latin typeface="Arial" charset="0"/>
                <a:ea typeface="+mn-ea"/>
                <a:cs typeface="+mn-cs"/>
              </a:rPr>
              <a:t>Qualitätsmanagementbeauftragter</a:t>
            </a:r>
            <a:br>
              <a:rPr lang="de-DE" altLang="de-DE" sz="1600" b="1" dirty="0">
                <a:solidFill>
                  <a:srgbClr val="555555"/>
                </a:solidFill>
                <a:latin typeface="Arial" charset="0"/>
                <a:ea typeface="+mn-ea"/>
                <a:cs typeface="+mn-cs"/>
              </a:rPr>
            </a:br>
            <a:r>
              <a:rPr lang="de-DE" altLang="de-DE" sz="1600" b="1" dirty="0">
                <a:solidFill>
                  <a:srgbClr val="555555"/>
                </a:solidFill>
                <a:latin typeface="Arial" charset="0"/>
                <a:ea typeface="+mn-ea"/>
                <a:cs typeface="+mn-cs"/>
              </a:rPr>
              <a:t>Deutscher Schützenbund e.V</a:t>
            </a:r>
            <a:r>
              <a:rPr lang="de-DE" altLang="de-DE" sz="1600" b="1" dirty="0" smtClean="0">
                <a:solidFill>
                  <a:srgbClr val="555555"/>
                </a:solidFill>
                <a:latin typeface="Arial" charset="0"/>
                <a:ea typeface="+mn-ea"/>
                <a:cs typeface="+mn-cs"/>
              </a:rPr>
              <a:t>.</a:t>
            </a:r>
            <a:br>
              <a:rPr lang="de-DE" altLang="de-DE" sz="1600" b="1" dirty="0" smtClean="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
            </a:r>
            <a:br>
              <a:rPr lang="de-DE" altLang="de-DE" sz="1600" b="1" dirty="0" smtClean="0">
                <a:solidFill>
                  <a:srgbClr val="555555"/>
                </a:solidFill>
                <a:latin typeface="Arial" charset="0"/>
                <a:ea typeface="+mn-ea"/>
                <a:cs typeface="+mn-cs"/>
              </a:rPr>
            </a:br>
            <a:r>
              <a:rPr lang="de-DE" altLang="de-DE" sz="1600" b="1" dirty="0">
                <a:solidFill>
                  <a:srgbClr val="555555"/>
                </a:solidFill>
                <a:latin typeface="Arial" charset="0"/>
                <a:ea typeface="+mn-ea"/>
                <a:cs typeface="+mn-cs"/>
              </a:rPr>
              <a:t/>
            </a:r>
            <a:br>
              <a:rPr lang="de-DE" altLang="de-DE" sz="1600" b="1" dirty="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Mit freundlicher Unterstützung von:</a:t>
            </a:r>
            <a:r>
              <a:rPr lang="de-DE" altLang="de-DE" sz="1600" b="1" dirty="0">
                <a:solidFill>
                  <a:srgbClr val="555555"/>
                </a:solidFill>
                <a:latin typeface="Arial" charset="0"/>
                <a:ea typeface="+mn-ea"/>
                <a:cs typeface="+mn-cs"/>
              </a:rPr>
              <a:t/>
            </a:r>
            <a:br>
              <a:rPr lang="de-DE" altLang="de-DE" sz="1600" b="1" dirty="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Immo Eitel	</a:t>
            </a:r>
            <a:br>
              <a:rPr lang="de-DE" altLang="de-DE" sz="1600" b="1" dirty="0" smtClean="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datensensibel, Wiesbaden</a:t>
            </a:r>
            <a:br>
              <a:rPr lang="de-DE" altLang="de-DE" sz="1600" b="1" dirty="0" smtClean="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Datenschutz, IT-Sicherheit, Medienkompetenz</a:t>
            </a:r>
            <a:br>
              <a:rPr lang="de-DE" altLang="de-DE" sz="1600" b="1" dirty="0" smtClean="0">
                <a:solidFill>
                  <a:srgbClr val="555555"/>
                </a:solidFill>
                <a:latin typeface="Arial" charset="0"/>
                <a:ea typeface="+mn-ea"/>
                <a:cs typeface="+mn-cs"/>
              </a:rPr>
            </a:br>
            <a:r>
              <a:rPr lang="de-DE" altLang="de-DE" sz="1600" b="1" dirty="0">
                <a:solidFill>
                  <a:srgbClr val="555555"/>
                </a:solidFill>
                <a:latin typeface="Arial" charset="0"/>
                <a:ea typeface="+mn-ea"/>
                <a:cs typeface="+mn-cs"/>
              </a:rPr>
              <a:t/>
            </a:r>
            <a:br>
              <a:rPr lang="de-DE" altLang="de-DE" sz="1600" b="1" dirty="0">
                <a:solidFill>
                  <a:srgbClr val="555555"/>
                </a:solidFill>
                <a:latin typeface="Arial" charset="0"/>
                <a:ea typeface="+mn-ea"/>
                <a:cs typeface="+mn-cs"/>
              </a:rPr>
            </a:br>
            <a:r>
              <a:rPr lang="de-DE" altLang="de-DE" sz="1600" b="1" dirty="0" smtClean="0">
                <a:solidFill>
                  <a:srgbClr val="555555"/>
                </a:solidFill>
                <a:latin typeface="Arial" charset="0"/>
                <a:ea typeface="+mn-ea"/>
                <a:cs typeface="+mn-cs"/>
              </a:rPr>
              <a:t>und </a:t>
            </a:r>
            <a:br>
              <a:rPr lang="de-DE" altLang="de-DE" sz="1600" b="1" dirty="0" smtClean="0">
                <a:solidFill>
                  <a:srgbClr val="555555"/>
                </a:solidFill>
                <a:latin typeface="Arial" charset="0"/>
                <a:ea typeface="+mn-ea"/>
                <a:cs typeface="+mn-cs"/>
              </a:rPr>
            </a:br>
            <a:r>
              <a:rPr lang="de-DE" altLang="de-DE" sz="1600" b="1" dirty="0" err="1" smtClean="0">
                <a:solidFill>
                  <a:srgbClr val="555555"/>
                </a:solidFill>
                <a:latin typeface="Arial" charset="0"/>
                <a:ea typeface="+mn-ea"/>
                <a:cs typeface="+mn-cs"/>
              </a:rPr>
              <a:t>BügerKolleg</a:t>
            </a:r>
            <a:r>
              <a:rPr lang="de-DE" altLang="de-DE" sz="1600" b="1" dirty="0" smtClean="0">
                <a:solidFill>
                  <a:srgbClr val="555555"/>
                </a:solidFill>
                <a:latin typeface="Arial" charset="0"/>
                <a:ea typeface="+mn-ea"/>
                <a:cs typeface="+mn-cs"/>
              </a:rPr>
              <a:t> Wiesbaden</a:t>
            </a:r>
            <a:endParaRPr lang="de-DE" altLang="de-DE" sz="1600" b="1" dirty="0">
              <a:solidFill>
                <a:srgbClr val="555555"/>
              </a:solidFill>
              <a:latin typeface="Arial" charset="0"/>
              <a:ea typeface="+mn-ea"/>
              <a:cs typeface="+mn-cs"/>
            </a:endParaRPr>
          </a:p>
        </p:txBody>
      </p:sp>
      <p:sp>
        <p:nvSpPr>
          <p:cNvPr id="6" name="Fußzeilenplatzhalter 5"/>
          <p:cNvSpPr>
            <a:spLocks noGrp="1"/>
          </p:cNvSpPr>
          <p:nvPr>
            <p:ph type="ftr" sz="quarter" idx="11"/>
          </p:nvPr>
        </p:nvSpPr>
        <p:spPr>
          <a:xfrm>
            <a:off x="323528" y="6356350"/>
            <a:ext cx="5696272" cy="365125"/>
          </a:xfrm>
        </p:spPr>
        <p:txBody>
          <a:bodyPr/>
          <a:lstStyle/>
          <a:p>
            <a:pPr algn="l"/>
            <a:r>
              <a:rPr lang="de-DE" dirty="0" smtClean="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a:t>
            </a:fld>
            <a:r>
              <a:rPr lang="de-DE" dirty="0" smtClean="0"/>
              <a:t> von 80</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Tree>
    <p:extLst>
      <p:ext uri="{BB962C8B-B14F-4D97-AF65-F5344CB8AC3E}">
        <p14:creationId xmlns:p14="http://schemas.microsoft.com/office/powerpoint/2010/main" val="22866834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9552" y="404664"/>
            <a:ext cx="8604448" cy="5509200"/>
          </a:xfrm>
          <a:prstGeom prst="rect">
            <a:avLst/>
          </a:prstGeom>
        </p:spPr>
        <p:txBody>
          <a:bodyPr wrap="square">
            <a:spAutoFit/>
          </a:bodyPr>
          <a:lstStyle/>
          <a:p>
            <a:endParaRPr lang="de-DE" b="1" dirty="0" smtClean="0"/>
          </a:p>
          <a:p>
            <a:endParaRPr lang="de-DE" sz="2400" b="1" dirty="0" smtClean="0"/>
          </a:p>
          <a:p>
            <a:r>
              <a:rPr lang="de-DE" dirty="0" smtClean="0"/>
              <a:t> </a:t>
            </a:r>
            <a:endParaRPr lang="de-DE" dirty="0"/>
          </a:p>
          <a:p>
            <a:pPr marL="432000"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Jede Datenverarbeitung bedarf entweder der </a:t>
            </a:r>
            <a:r>
              <a:rPr lang="de-DE" sz="2600" spc="-1" dirty="0">
                <a:solidFill>
                  <a:srgbClr val="FF420E"/>
                </a:solidFill>
                <a:uFill>
                  <a:solidFill>
                    <a:srgbClr val="FFFFFF"/>
                  </a:solidFill>
                </a:uFill>
                <a:latin typeface="Arial"/>
              </a:rPr>
              <a:t>Einwilligung</a:t>
            </a:r>
            <a:r>
              <a:rPr lang="de-DE" sz="2600" spc="-1" dirty="0">
                <a:solidFill>
                  <a:srgbClr val="004586"/>
                </a:solidFill>
                <a:uFill>
                  <a:solidFill>
                    <a:srgbClr val="FFFFFF"/>
                  </a:solidFill>
                </a:uFill>
                <a:latin typeface="Arial"/>
              </a:rPr>
              <a:t> </a:t>
            </a:r>
            <a:r>
              <a:rPr lang="de-DE" sz="2600" spc="-1" dirty="0" smtClean="0">
                <a:solidFill>
                  <a:srgbClr val="004586"/>
                </a:solidFill>
                <a:uFill>
                  <a:solidFill>
                    <a:srgbClr val="FFFFFF"/>
                  </a:solidFill>
                </a:uFill>
                <a:latin typeface="Arial"/>
              </a:rPr>
              <a:t>der </a:t>
            </a:r>
            <a:r>
              <a:rPr lang="de-DE" sz="2600" spc="-1" dirty="0">
                <a:solidFill>
                  <a:srgbClr val="004586"/>
                </a:solidFill>
                <a:uFill>
                  <a:solidFill>
                    <a:srgbClr val="FFFFFF"/>
                  </a:solidFill>
                </a:uFill>
                <a:latin typeface="Arial"/>
              </a:rPr>
              <a:t>betroffenen Person oder einer sonstigen </a:t>
            </a:r>
            <a:r>
              <a:rPr lang="de-DE" sz="2600" spc="-1" dirty="0" smtClean="0">
                <a:solidFill>
                  <a:srgbClr val="FF420E"/>
                </a:solidFill>
                <a:uFill>
                  <a:solidFill>
                    <a:srgbClr val="FFFFFF"/>
                  </a:solidFill>
                </a:uFill>
                <a:latin typeface="Arial"/>
              </a:rPr>
              <a:t>gesetzlichen Ermächtigungsgrundlage</a:t>
            </a:r>
            <a:r>
              <a:rPr lang="de-DE" spc="-1" dirty="0" smtClean="0">
                <a:solidFill>
                  <a:srgbClr val="004586"/>
                </a:solidFill>
                <a:uFill>
                  <a:solidFill>
                    <a:srgbClr val="FFFFFF"/>
                  </a:solidFill>
                </a:uFill>
                <a:latin typeface="Arial"/>
              </a:rPr>
              <a:t>. </a:t>
            </a:r>
            <a:endParaRPr lang="x-none" spc="-1" smtClean="0">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Art.6 Abs. 1 </a:t>
            </a:r>
            <a:r>
              <a:rPr lang="de-DE" sz="2600" spc="-1" dirty="0" err="1" smtClean="0">
                <a:solidFill>
                  <a:srgbClr val="004586"/>
                </a:solidFill>
                <a:uFill>
                  <a:solidFill>
                    <a:srgbClr val="FFFFFF"/>
                  </a:solidFill>
                </a:uFill>
                <a:latin typeface="Arial"/>
              </a:rPr>
              <a:t>lit</a:t>
            </a:r>
            <a:r>
              <a:rPr lang="de-DE" sz="2600" spc="-1" dirty="0" smtClean="0">
                <a:solidFill>
                  <a:srgbClr val="004586"/>
                </a:solidFill>
                <a:uFill>
                  <a:solidFill>
                    <a:srgbClr val="FFFFFF"/>
                  </a:solidFill>
                </a:uFill>
                <a:latin typeface="Arial"/>
              </a:rPr>
              <a:t>. a DSGVO: </a:t>
            </a:r>
            <a:r>
              <a:rPr lang="de-DE" sz="2600" spc="-1" dirty="0" smtClean="0">
                <a:solidFill>
                  <a:srgbClr val="FF420E"/>
                </a:solidFill>
                <a:uFill>
                  <a:solidFill>
                    <a:srgbClr val="FFFFFF"/>
                  </a:solidFill>
                </a:uFill>
                <a:latin typeface="Arial"/>
              </a:rPr>
              <a:t>Einwilligung</a:t>
            </a:r>
            <a:endParaRPr lang="x-none" sz="2600" spc="-1" smtClean="0">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Art.6 </a:t>
            </a:r>
            <a:r>
              <a:rPr lang="de-DE" sz="2600" spc="-1" dirty="0">
                <a:solidFill>
                  <a:srgbClr val="004586"/>
                </a:solidFill>
                <a:uFill>
                  <a:solidFill>
                    <a:srgbClr val="FFFFFF"/>
                  </a:solidFill>
                </a:uFill>
                <a:latin typeface="Arial"/>
              </a:rPr>
              <a:t>Abs. 1 </a:t>
            </a:r>
            <a:r>
              <a:rPr lang="de-DE" sz="2600" spc="-1" dirty="0" err="1">
                <a:solidFill>
                  <a:srgbClr val="004586"/>
                </a:solidFill>
                <a:uFill>
                  <a:solidFill>
                    <a:srgbClr val="FFFFFF"/>
                  </a:solidFill>
                </a:uFill>
                <a:latin typeface="Arial"/>
              </a:rPr>
              <a:t>lit</a:t>
            </a:r>
            <a:r>
              <a:rPr lang="de-DE" sz="2600" spc="-1" dirty="0">
                <a:solidFill>
                  <a:srgbClr val="004586"/>
                </a:solidFill>
                <a:uFill>
                  <a:solidFill>
                    <a:srgbClr val="FFFFFF"/>
                  </a:solidFill>
                </a:uFill>
                <a:latin typeface="Arial"/>
              </a:rPr>
              <a:t>. b DSGVO: </a:t>
            </a:r>
            <a:r>
              <a:rPr lang="de-DE" sz="2600" spc="-1" dirty="0" smtClean="0">
                <a:solidFill>
                  <a:srgbClr val="FF420E"/>
                </a:solidFill>
                <a:uFill>
                  <a:solidFill>
                    <a:srgbClr val="FFFFFF"/>
                  </a:solidFill>
                </a:uFill>
                <a:latin typeface="Arial"/>
              </a:rPr>
              <a:t>für Erfüllung von bestehendem Vertrag notwendig </a:t>
            </a:r>
            <a:r>
              <a:rPr lang="de-DE" sz="1600" spc="-1" dirty="0">
                <a:solidFill>
                  <a:srgbClr val="004586"/>
                </a:solidFill>
                <a:uFill>
                  <a:solidFill>
                    <a:srgbClr val="FFFFFF"/>
                  </a:solidFill>
                </a:uFill>
                <a:latin typeface="Arial"/>
              </a:rPr>
              <a:t>z.B. für Vereinsmitgliedschaft</a:t>
            </a:r>
            <a:endParaRPr lang="x-none" sz="1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Art.6 Abs. 1 </a:t>
            </a:r>
            <a:r>
              <a:rPr lang="de-DE" sz="2600" spc="-1" dirty="0" err="1">
                <a:solidFill>
                  <a:srgbClr val="004586"/>
                </a:solidFill>
                <a:uFill>
                  <a:solidFill>
                    <a:srgbClr val="FFFFFF"/>
                  </a:solidFill>
                </a:uFill>
                <a:latin typeface="Arial"/>
              </a:rPr>
              <a:t>lit</a:t>
            </a:r>
            <a:r>
              <a:rPr lang="de-DE" sz="2600" spc="-1" dirty="0">
                <a:solidFill>
                  <a:srgbClr val="004586"/>
                </a:solidFill>
                <a:uFill>
                  <a:solidFill>
                    <a:srgbClr val="FFFFFF"/>
                  </a:solidFill>
                </a:uFill>
                <a:latin typeface="Arial"/>
              </a:rPr>
              <a:t>. c DSGVO: </a:t>
            </a:r>
            <a:r>
              <a:rPr lang="de-DE" sz="2600" spc="-1" dirty="0">
                <a:solidFill>
                  <a:srgbClr val="FF420E"/>
                </a:solidFill>
                <a:uFill>
                  <a:solidFill>
                    <a:srgbClr val="FFFFFF"/>
                  </a:solidFill>
                </a:uFill>
                <a:latin typeface="Arial"/>
              </a:rPr>
              <a:t>rechtlichen Verpflichtung</a:t>
            </a:r>
            <a:r>
              <a:rPr lang="de-DE" sz="2600" spc="-1" dirty="0">
                <a:solidFill>
                  <a:srgbClr val="004586"/>
                </a:solidFill>
                <a:uFill>
                  <a:solidFill>
                    <a:srgbClr val="FFFFFF"/>
                  </a:solidFill>
                </a:uFill>
                <a:latin typeface="Arial"/>
              </a:rPr>
              <a:t>, </a:t>
            </a:r>
            <a:r>
              <a:rPr lang="de-DE" sz="1600" spc="-1" dirty="0">
                <a:solidFill>
                  <a:srgbClr val="004586"/>
                </a:solidFill>
                <a:uFill>
                  <a:solidFill>
                    <a:srgbClr val="FFFFFF"/>
                  </a:solidFill>
                </a:uFill>
                <a:latin typeface="Arial"/>
              </a:rPr>
              <a:t>z.B.  Aufbewahrungsfristen nach Handels- und </a:t>
            </a:r>
            <a:r>
              <a:rPr lang="de-DE" sz="1600" spc="-1" dirty="0" smtClean="0">
                <a:solidFill>
                  <a:srgbClr val="004586"/>
                </a:solidFill>
                <a:uFill>
                  <a:solidFill>
                    <a:srgbClr val="FFFFFF"/>
                  </a:solidFill>
                </a:uFill>
                <a:latin typeface="Arial"/>
              </a:rPr>
              <a:t>Steuerrecht oder Waffenrecht</a:t>
            </a:r>
            <a:endParaRPr lang="x-none" sz="1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Art.6 Abs. 1 </a:t>
            </a:r>
            <a:r>
              <a:rPr lang="de-DE" sz="2600" spc="-1" dirty="0" err="1">
                <a:solidFill>
                  <a:srgbClr val="004586"/>
                </a:solidFill>
                <a:uFill>
                  <a:solidFill>
                    <a:srgbClr val="FFFFFF"/>
                  </a:solidFill>
                </a:uFill>
                <a:latin typeface="Arial"/>
              </a:rPr>
              <a:t>lit</a:t>
            </a:r>
            <a:r>
              <a:rPr lang="de-DE" sz="2600" spc="-1" dirty="0">
                <a:solidFill>
                  <a:srgbClr val="004586"/>
                </a:solidFill>
                <a:uFill>
                  <a:solidFill>
                    <a:srgbClr val="FFFFFF"/>
                  </a:solidFill>
                </a:uFill>
                <a:latin typeface="Arial"/>
              </a:rPr>
              <a:t>. f DSGVO: </a:t>
            </a:r>
            <a:r>
              <a:rPr lang="de-DE" sz="2600" spc="-1" dirty="0">
                <a:solidFill>
                  <a:srgbClr val="FF420E"/>
                </a:solidFill>
                <a:uFill>
                  <a:solidFill>
                    <a:srgbClr val="FFFFFF"/>
                  </a:solidFill>
                </a:uFill>
                <a:latin typeface="Arial"/>
              </a:rPr>
              <a:t>erklärbare Belange</a:t>
            </a:r>
            <a:r>
              <a:rPr lang="de-DE" sz="2600" spc="-1" dirty="0">
                <a:solidFill>
                  <a:srgbClr val="004586"/>
                </a:solidFill>
                <a:uFill>
                  <a:solidFill>
                    <a:srgbClr val="FFFFFF"/>
                  </a:solidFill>
                </a:uFill>
                <a:latin typeface="Arial"/>
              </a:rPr>
              <a:t> des Vereins </a:t>
            </a:r>
            <a:r>
              <a:rPr lang="de-DE" sz="1600" spc="-1" dirty="0">
                <a:solidFill>
                  <a:srgbClr val="004586"/>
                </a:solidFill>
                <a:uFill>
                  <a:solidFill>
                    <a:srgbClr val="FFFFFF"/>
                  </a:solidFill>
                </a:uFill>
                <a:latin typeface="Arial"/>
              </a:rPr>
              <a:t>z.B. Analyse der </a:t>
            </a:r>
            <a:r>
              <a:rPr lang="de-DE" sz="1600" spc="-1" dirty="0" smtClean="0">
                <a:solidFill>
                  <a:srgbClr val="004586"/>
                </a:solidFill>
                <a:uFill>
                  <a:solidFill>
                    <a:srgbClr val="FFFFFF"/>
                  </a:solidFill>
                </a:uFill>
                <a:latin typeface="Arial"/>
              </a:rPr>
              <a:t>Webseiten (Google-Analytics), Vereinschronik, Startrechte und Ergebnislisten</a:t>
            </a:r>
            <a:endParaRPr lang="x-none" sz="1600" spc="-1">
              <a:solidFill>
                <a:srgbClr val="004586"/>
              </a:solidFill>
              <a:uFill>
                <a:solidFill>
                  <a:srgbClr val="FFFFFF"/>
                </a:solidFill>
              </a:uFill>
              <a:latin typeface="Arial"/>
            </a:endParaRPr>
          </a:p>
        </p:txBody>
      </p:sp>
      <p:sp>
        <p:nvSpPr>
          <p:cNvPr id="13" name="Rechteck 12"/>
          <p:cNvSpPr/>
          <p:nvPr/>
        </p:nvSpPr>
        <p:spPr>
          <a:xfrm>
            <a:off x="33560" y="36241"/>
            <a:ext cx="7202736" cy="523220"/>
          </a:xfrm>
          <a:prstGeom prst="rect">
            <a:avLst/>
          </a:prstGeom>
        </p:spPr>
        <p:txBody>
          <a:bodyPr wrap="square">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 </a:t>
            </a:r>
            <a:endParaRPr lang="de-DE" altLang="de-DE" sz="2800" b="1" dirty="0">
              <a:solidFill>
                <a:srgbClr val="555555"/>
              </a:solidFill>
              <a:latin typeface="Arial" charset="0"/>
              <a:cs typeface="Arial" charset="0"/>
            </a:endParaRPr>
          </a:p>
        </p:txBody>
      </p:sp>
      <p:sp>
        <p:nvSpPr>
          <p:cNvPr id="11" name="Rechteck 10"/>
          <p:cNvSpPr/>
          <p:nvPr/>
        </p:nvSpPr>
        <p:spPr>
          <a:xfrm>
            <a:off x="531183" y="319605"/>
            <a:ext cx="8604448" cy="738664"/>
          </a:xfrm>
          <a:prstGeom prst="rect">
            <a:avLst/>
          </a:prstGeom>
        </p:spPr>
        <p:txBody>
          <a:bodyPr wrap="square">
            <a:spAutoFit/>
          </a:bodyPr>
          <a:lstStyle/>
          <a:p>
            <a:endParaRPr lang="de-DE" b="1" dirty="0" smtClean="0"/>
          </a:p>
          <a:p>
            <a:r>
              <a:rPr lang="de-DE" sz="2400" b="1" spc="-1" dirty="0">
                <a:uFill>
                  <a:solidFill>
                    <a:srgbClr val="FFFFFF"/>
                  </a:solidFill>
                </a:uFill>
              </a:rPr>
              <a:t>R</a:t>
            </a:r>
            <a:r>
              <a:rPr lang="de-DE" sz="2400" b="1" spc="-1" dirty="0" smtClean="0">
                <a:uFill>
                  <a:solidFill>
                    <a:srgbClr val="FFFFFF"/>
                  </a:solidFill>
                </a:uFill>
              </a:rPr>
              <a:t>echtmäßigkeit? Ist das erlaubt?</a:t>
            </a:r>
            <a:r>
              <a:rPr lang="de-DE" dirty="0" smtClean="0"/>
              <a:t> </a:t>
            </a:r>
            <a:endParaRPr lang="de-DE" dirty="0"/>
          </a:p>
        </p:txBody>
      </p:sp>
    </p:spTree>
    <p:extLst>
      <p:ext uri="{BB962C8B-B14F-4D97-AF65-F5344CB8AC3E}">
        <p14:creationId xmlns:p14="http://schemas.microsoft.com/office/powerpoint/2010/main" val="2030200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9552" y="404664"/>
            <a:ext cx="8604448" cy="6093976"/>
          </a:xfrm>
          <a:prstGeom prst="rect">
            <a:avLst/>
          </a:prstGeom>
        </p:spPr>
        <p:txBody>
          <a:bodyPr wrap="square">
            <a:spAutoFit/>
          </a:bodyPr>
          <a:lstStyle/>
          <a:p>
            <a:endParaRPr lang="de-DE" b="1" dirty="0" smtClean="0"/>
          </a:p>
          <a:p>
            <a:endParaRPr lang="de-DE" sz="2400" b="1" dirty="0" smtClean="0"/>
          </a:p>
          <a:p>
            <a:pPr marL="85725"/>
            <a:endParaRPr lang="de-DE" dirty="0" smtClean="0"/>
          </a:p>
          <a:p>
            <a:pPr marL="432000" indent="-324000">
              <a:buClr>
                <a:srgbClr val="000000"/>
              </a:buClr>
              <a:buSzPct val="45000"/>
              <a:buFont typeface="Wingdings" charset="2"/>
              <a:buChar char=""/>
            </a:pPr>
            <a:r>
              <a:rPr lang="de-DE" sz="2800" spc="-1" dirty="0">
                <a:solidFill>
                  <a:srgbClr val="004586"/>
                </a:solidFill>
                <a:uFill>
                  <a:solidFill>
                    <a:srgbClr val="FFFFFF"/>
                  </a:solidFill>
                </a:uFill>
                <a:latin typeface="Arial"/>
              </a:rPr>
              <a:t>Der Verein muss seine ordnungsgemäße Verarbeitung nachweislich (und rückwirkend) sicher stellen können.</a:t>
            </a:r>
            <a:endParaRPr lang="x-none" sz="28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Wer,</a:t>
            </a:r>
            <a:r>
              <a:rPr lang="x-none" sz="2600" spc="-1">
                <a:solidFill>
                  <a:srgbClr val="004586"/>
                </a:solidFill>
                <a:uFill>
                  <a:solidFill>
                    <a:srgbClr val="FFFFFF"/>
                  </a:solidFill>
                </a:uFill>
                <a:latin typeface="Arial"/>
              </a:rPr>
              <a:t> </a:t>
            </a:r>
            <a:r>
              <a:rPr lang="x-none" sz="2600" spc="-1" smtClean="0">
                <a:solidFill>
                  <a:srgbClr val="004586"/>
                </a:solidFill>
                <a:uFill>
                  <a:solidFill>
                    <a:srgbClr val="FFFFFF"/>
                  </a:solidFill>
                </a:uFill>
                <a:latin typeface="Arial"/>
              </a:rPr>
              <a:t>mach</a:t>
            </a:r>
            <a:r>
              <a:rPr lang="de-DE" sz="2600" spc="-1" dirty="0" smtClean="0">
                <a:solidFill>
                  <a:srgbClr val="004586"/>
                </a:solidFill>
                <a:uFill>
                  <a:solidFill>
                    <a:srgbClr val="FFFFFF"/>
                  </a:solidFill>
                </a:uFill>
                <a:latin typeface="Arial"/>
              </a:rPr>
              <a:t>t</a:t>
            </a:r>
            <a:r>
              <a:rPr lang="x-none" sz="2600" spc="-1" smtClean="0">
                <a:solidFill>
                  <a:srgbClr val="004586"/>
                </a:solidFill>
                <a:uFill>
                  <a:solidFill>
                    <a:srgbClr val="FFFFFF"/>
                  </a:solidFill>
                </a:uFill>
                <a:latin typeface="Arial"/>
              </a:rPr>
              <a:t> </a:t>
            </a:r>
            <a:r>
              <a:rPr lang="x-none" sz="2600" spc="-1">
                <a:solidFill>
                  <a:srgbClr val="FF420E"/>
                </a:solidFill>
                <a:uFill>
                  <a:solidFill>
                    <a:srgbClr val="FFFFFF"/>
                  </a:solidFill>
                </a:uFill>
                <a:latin typeface="Arial"/>
              </a:rPr>
              <a:t>was</a:t>
            </a:r>
            <a:r>
              <a:rPr lang="x-none" sz="2600" spc="-1">
                <a:solidFill>
                  <a:srgbClr val="004586"/>
                </a:solidFill>
                <a:uFill>
                  <a:solidFill>
                    <a:srgbClr val="FFFFFF"/>
                  </a:solidFill>
                </a:uFill>
                <a:latin typeface="Arial"/>
              </a:rPr>
              <a:t>,</a:t>
            </a:r>
            <a:r>
              <a:rPr lang="x-none" sz="2600" spc="-1">
                <a:solidFill>
                  <a:srgbClr val="FF420E"/>
                </a:solidFill>
                <a:uFill>
                  <a:solidFill>
                    <a:srgbClr val="FFFFFF"/>
                  </a:solidFill>
                </a:uFill>
                <a:latin typeface="Arial"/>
              </a:rPr>
              <a:t> wo</a:t>
            </a:r>
            <a:r>
              <a:rPr lang="x-none" sz="2600" spc="-1">
                <a:solidFill>
                  <a:srgbClr val="004586"/>
                </a:solidFill>
                <a:uFill>
                  <a:solidFill>
                    <a:srgbClr val="FFFFFF"/>
                  </a:solidFill>
                </a:uFill>
                <a:latin typeface="Arial"/>
              </a:rPr>
              <a:t> und </a:t>
            </a:r>
            <a:r>
              <a:rPr lang="x-none" sz="2600" spc="-1">
                <a:solidFill>
                  <a:srgbClr val="FF420E"/>
                </a:solidFill>
                <a:uFill>
                  <a:solidFill>
                    <a:srgbClr val="FFFFFF"/>
                  </a:solidFill>
                </a:uFill>
                <a:latin typeface="Arial"/>
              </a:rPr>
              <a:t>wie</a:t>
            </a:r>
            <a:r>
              <a:rPr lang="x-none" sz="2600" spc="-1">
                <a:solidFill>
                  <a:srgbClr val="004586"/>
                </a:solidFill>
                <a:uFill>
                  <a:solidFill>
                    <a:srgbClr val="FFFFFF"/>
                  </a:solidFill>
                </a:uFill>
                <a:latin typeface="Arial"/>
              </a:rPr>
              <a:t> mit </a:t>
            </a:r>
            <a:r>
              <a:rPr lang="x-none" sz="2600" spc="-1">
                <a:solidFill>
                  <a:srgbClr val="FF420E"/>
                </a:solidFill>
                <a:uFill>
                  <a:solidFill>
                    <a:srgbClr val="FFFFFF"/>
                  </a:solidFill>
                </a:uFill>
                <a:latin typeface="Arial"/>
              </a:rPr>
              <a:t>welchen Daten</a:t>
            </a:r>
            <a:r>
              <a:rPr lang="x-none" sz="2600" spc="-1">
                <a:solidFill>
                  <a:srgbClr val="004586"/>
                </a:solidFill>
                <a:uFill>
                  <a:solidFill>
                    <a:srgbClr val="FFFFFF"/>
                  </a:solidFill>
                </a:uFill>
                <a:latin typeface="Arial"/>
              </a:rPr>
              <a:t>, </a:t>
            </a:r>
            <a:r>
              <a:rPr lang="x-none" sz="2600" spc="-1">
                <a:solidFill>
                  <a:srgbClr val="FF420E"/>
                </a:solidFill>
                <a:uFill>
                  <a:solidFill>
                    <a:srgbClr val="FFFFFF"/>
                  </a:solidFill>
                </a:uFill>
                <a:latin typeface="Arial"/>
              </a:rPr>
              <a:t>wann</a:t>
            </a:r>
            <a:r>
              <a:rPr lang="x-none" sz="2600" spc="-1">
                <a:solidFill>
                  <a:srgbClr val="004586"/>
                </a:solidFill>
                <a:uFill>
                  <a:solidFill>
                    <a:srgbClr val="FFFFFF"/>
                  </a:solidFill>
                </a:uFill>
                <a:latin typeface="Arial"/>
              </a:rPr>
              <a:t> werden diese gelöscht und ist es</a:t>
            </a:r>
            <a:r>
              <a:rPr lang="x-none" sz="2600" spc="-1">
                <a:solidFill>
                  <a:srgbClr val="FF420E"/>
                </a:solidFill>
                <a:uFill>
                  <a:solidFill>
                    <a:srgbClr val="FFFFFF"/>
                  </a:solidFill>
                </a:uFill>
                <a:latin typeface="Arial"/>
              </a:rPr>
              <a:t> </a:t>
            </a:r>
            <a:r>
              <a:rPr lang="de-DE" sz="2600" spc="-1" dirty="0" smtClean="0">
                <a:solidFill>
                  <a:srgbClr val="FF420E"/>
                </a:solidFill>
                <a:uFill>
                  <a:solidFill>
                    <a:srgbClr val="FFFFFF"/>
                  </a:solidFill>
                </a:uFill>
                <a:latin typeface="Arial"/>
              </a:rPr>
              <a:t>e</a:t>
            </a:r>
            <a:r>
              <a:rPr lang="x-none" sz="2600" spc="-1" smtClean="0">
                <a:solidFill>
                  <a:srgbClr val="FF420E"/>
                </a:solidFill>
                <a:uFill>
                  <a:solidFill>
                    <a:srgbClr val="FFFFFF"/>
                  </a:solidFill>
                </a:uFill>
                <a:latin typeface="Arial"/>
              </a:rPr>
              <a:t>rlaubt</a:t>
            </a:r>
            <a:r>
              <a:rPr lang="x-none" sz="2600" spc="-1">
                <a:solidFill>
                  <a:srgbClr val="004586"/>
                </a:solidFill>
                <a:uFill>
                  <a:solidFill>
                    <a:srgbClr val="FFFFFF"/>
                  </a:solidFill>
                </a:uFill>
                <a:latin typeface="Arial"/>
              </a:rPr>
              <a: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Lösung : Verfahrensverzeichnis</a:t>
            </a:r>
          </a:p>
          <a:p>
            <a:pPr marL="864000" lvl="1" indent="-324000">
              <a:buClr>
                <a:srgbClr val="000000"/>
              </a:buClr>
              <a:buSzPct val="45000"/>
              <a:buFont typeface="Wingdings" charset="2"/>
              <a:buChar char=""/>
            </a:pPr>
            <a:r>
              <a:rPr lang="x-none" sz="2600" spc="-1" smtClean="0">
                <a:solidFill>
                  <a:srgbClr val="004586"/>
                </a:solidFill>
                <a:uFill>
                  <a:solidFill>
                    <a:srgbClr val="FFFFFF"/>
                  </a:solidFill>
                </a:uFill>
                <a:latin typeface="Arial"/>
              </a:rPr>
              <a:t>W</a:t>
            </a:r>
            <a:r>
              <a:rPr lang="de-DE" sz="2600" spc="-1" dirty="0" err="1" smtClean="0">
                <a:solidFill>
                  <a:srgbClr val="004586"/>
                </a:solidFill>
                <a:uFill>
                  <a:solidFill>
                    <a:srgbClr val="FFFFFF"/>
                  </a:solidFill>
                </a:uFill>
                <a:latin typeface="Arial"/>
              </a:rPr>
              <a:t>ie</a:t>
            </a:r>
            <a:r>
              <a:rPr lang="de-DE" sz="2600" spc="-1" dirty="0" smtClean="0">
                <a:solidFill>
                  <a:srgbClr val="004586"/>
                </a:solidFill>
                <a:uFill>
                  <a:solidFill>
                    <a:srgbClr val="FFFFFF"/>
                  </a:solidFill>
                </a:uFill>
                <a:latin typeface="Arial"/>
              </a:rPr>
              <a:t> werden die </a:t>
            </a:r>
            <a:r>
              <a:rPr lang="de-DE" sz="2600" spc="-1" dirty="0">
                <a:solidFill>
                  <a:srgbClr val="FF420E"/>
                </a:solidFill>
                <a:uFill>
                  <a:solidFill>
                    <a:srgbClr val="FFFFFF"/>
                  </a:solidFill>
                </a:uFill>
                <a:latin typeface="Arial"/>
              </a:rPr>
              <a:t>Daten </a:t>
            </a:r>
            <a:r>
              <a:rPr lang="de-DE" sz="2600" spc="-1" dirty="0" smtClean="0">
                <a:solidFill>
                  <a:srgbClr val="FF420E"/>
                </a:solidFill>
                <a:uFill>
                  <a:solidFill>
                    <a:srgbClr val="FFFFFF"/>
                  </a:solidFill>
                </a:uFill>
                <a:latin typeface="Arial"/>
              </a:rPr>
              <a:t>gesichert</a:t>
            </a:r>
            <a:r>
              <a:rPr lang="de-DE" sz="2800" spc="-1" dirty="0">
                <a:solidFill>
                  <a:srgbClr val="004586"/>
                </a:solidFill>
                <a:uFill>
                  <a:solidFill>
                    <a:srgbClr val="FFFFFF"/>
                  </a:solidFill>
                </a:uFill>
                <a:latin typeface="Arial"/>
              </a:rPr>
              <a:t>?</a:t>
            </a:r>
            <a:endParaRPr lang="x-none" sz="2600" spc="-1">
              <a:solidFill>
                <a:srgbClr val="FF420E"/>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Lösung: technische und organisatorische Maßnahmen</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Arbeiten </a:t>
            </a:r>
            <a:r>
              <a:rPr lang="de-DE" sz="2600" spc="-1" dirty="0" smtClean="0">
                <a:solidFill>
                  <a:srgbClr val="FF420E"/>
                </a:solidFill>
                <a:uFill>
                  <a:solidFill>
                    <a:srgbClr val="FFFFFF"/>
                  </a:solidFill>
                </a:uFill>
                <a:latin typeface="Arial"/>
              </a:rPr>
              <a:t>Dritte </a:t>
            </a:r>
            <a:r>
              <a:rPr lang="de-DE" sz="1600" spc="-1" dirty="0" smtClean="0">
                <a:solidFill>
                  <a:srgbClr val="004586"/>
                </a:solidFill>
                <a:uFill>
                  <a:solidFill>
                    <a:srgbClr val="FFFFFF"/>
                  </a:solidFill>
                </a:uFill>
                <a:latin typeface="Arial"/>
              </a:rPr>
              <a:t>(z.B. f</a:t>
            </a:r>
            <a:r>
              <a:rPr lang="x-none" sz="1600" spc="-1">
                <a:solidFill>
                  <a:srgbClr val="004586"/>
                </a:solidFill>
                <a:uFill>
                  <a:solidFill>
                    <a:srgbClr val="FFFFFF"/>
                  </a:solidFill>
                </a:uFill>
                <a:latin typeface="Arial"/>
              </a:rPr>
              <a:t>remde Firmen</a:t>
            </a:r>
            <a:r>
              <a:rPr lang="de-DE" sz="1600" spc="-1" dirty="0">
                <a:solidFill>
                  <a:srgbClr val="004586"/>
                </a:solidFill>
                <a:uFill>
                  <a:solidFill>
                    <a:srgbClr val="FFFFFF"/>
                  </a:solidFill>
                </a:uFill>
                <a:latin typeface="Arial"/>
              </a:rPr>
              <a:t> oder </a:t>
            </a:r>
            <a:r>
              <a:rPr lang="de-DE" sz="1600" spc="-1" dirty="0" smtClean="0">
                <a:solidFill>
                  <a:srgbClr val="004586"/>
                </a:solidFill>
                <a:uFill>
                  <a:solidFill>
                    <a:srgbClr val="FFFFFF"/>
                  </a:solidFill>
                </a:uFill>
                <a:latin typeface="Arial"/>
              </a:rPr>
              <a:t>andere </a:t>
            </a:r>
            <a:r>
              <a:rPr lang="x-none" sz="1600" spc="-1" smtClean="0">
                <a:solidFill>
                  <a:srgbClr val="004586"/>
                </a:solidFill>
                <a:uFill>
                  <a:solidFill>
                    <a:srgbClr val="FFFFFF"/>
                  </a:solidFill>
                </a:uFill>
                <a:latin typeface="Arial"/>
              </a:rPr>
              <a:t>Vereine</a:t>
            </a:r>
            <a:r>
              <a:rPr lang="de-DE" sz="1600" spc="-1" dirty="0">
                <a:solidFill>
                  <a:srgbClr val="004586"/>
                </a:solidFill>
                <a:uFill>
                  <a:solidFill>
                    <a:srgbClr val="FFFFFF"/>
                  </a:solidFill>
                </a:uFill>
                <a:latin typeface="Arial"/>
              </a:rPr>
              <a:t>)</a:t>
            </a:r>
            <a:r>
              <a:rPr lang="x-none" sz="1600" spc="-1">
                <a:solidFill>
                  <a:srgbClr val="004586"/>
                </a:solidFill>
                <a:uFill>
                  <a:solidFill>
                    <a:srgbClr val="FFFFFF"/>
                  </a:solidFill>
                </a:uFill>
                <a:latin typeface="Arial"/>
              </a:rPr>
              <a:t> </a:t>
            </a:r>
            <a:r>
              <a:rPr lang="x-none" sz="2600" spc="-1">
                <a:solidFill>
                  <a:srgbClr val="004586"/>
                </a:solidFill>
                <a:uFill>
                  <a:solidFill>
                    <a:srgbClr val="FFFFFF"/>
                  </a:solidFill>
                </a:uFill>
                <a:latin typeface="Arial"/>
              </a:rPr>
              <a:t>mit?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Lösung: Vertragsliste mit Auftragsverarbeitern</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Datenschutz-Prozesse</a:t>
            </a: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Wurde über Prozesse </a:t>
            </a:r>
            <a:r>
              <a:rPr lang="x-none" sz="2200" spc="-1" smtClean="0">
                <a:solidFill>
                  <a:srgbClr val="004586"/>
                </a:solidFill>
                <a:uFill>
                  <a:solidFill>
                    <a:srgbClr val="FFFFFF"/>
                  </a:solidFill>
                </a:uFill>
                <a:latin typeface="Arial"/>
              </a:rPr>
              <a:t>informiert</a:t>
            </a:r>
            <a:r>
              <a:rPr lang="x-none" sz="2200" spc="-1">
                <a:solidFill>
                  <a:srgbClr val="004586"/>
                </a:solidFill>
                <a:uFill>
                  <a:solidFill>
                    <a:srgbClr val="FFFFFF"/>
                  </a:solidFill>
                </a:uFill>
                <a:latin typeface="Arial"/>
              </a:rPr>
              <a:t>, Einwilligung erhalten?</a:t>
            </a: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Umsetzung der </a:t>
            </a:r>
            <a:r>
              <a:rPr lang="x-none" sz="2600" spc="-1" smtClean="0">
                <a:solidFill>
                  <a:srgbClr val="FF420E"/>
                </a:solidFill>
                <a:uFill>
                  <a:solidFill>
                    <a:srgbClr val="FFFFFF"/>
                  </a:solidFill>
                </a:uFill>
                <a:latin typeface="Arial"/>
              </a:rPr>
              <a:t>Rechte </a:t>
            </a:r>
            <a:r>
              <a:rPr lang="x-none" sz="2600" spc="-1">
                <a:solidFill>
                  <a:srgbClr val="FF420E"/>
                </a:solidFill>
                <a:uFill>
                  <a:solidFill>
                    <a:srgbClr val="FFFFFF"/>
                  </a:solidFill>
                </a:uFill>
                <a:latin typeface="Arial"/>
              </a:rPr>
              <a:t>aller </a:t>
            </a:r>
            <a:r>
              <a:rPr lang="x-none" sz="2600" spc="-1" smtClean="0">
                <a:solidFill>
                  <a:srgbClr val="FF420E"/>
                </a:solidFill>
                <a:uFill>
                  <a:solidFill>
                    <a:srgbClr val="FFFFFF"/>
                  </a:solidFill>
                </a:uFill>
                <a:latin typeface="Arial"/>
              </a:rPr>
              <a:t>Betroffenen</a:t>
            </a:r>
            <a:r>
              <a:rPr lang="x-none" sz="2200" spc="-1" smtClean="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7325364" cy="523220"/>
          </a:xfrm>
          <a:prstGeom prst="rect">
            <a:avLst/>
          </a:prstGeom>
        </p:spPr>
        <p:txBody>
          <a:bodyPr wrap="square">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11" name="Rechteck 10"/>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DSGVO verlangt „Rechenschaftspflicht“</a:t>
            </a:r>
            <a:r>
              <a:rPr lang="de-DE" dirty="0" smtClean="0"/>
              <a:t> </a:t>
            </a:r>
            <a:endParaRPr lang="de-DE" dirty="0"/>
          </a:p>
        </p:txBody>
      </p:sp>
    </p:spTree>
    <p:extLst>
      <p:ext uri="{BB962C8B-B14F-4D97-AF65-F5344CB8AC3E}">
        <p14:creationId xmlns:p14="http://schemas.microsoft.com/office/powerpoint/2010/main" val="1317535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39552" y="1484784"/>
            <a:ext cx="7776864" cy="3816429"/>
          </a:xfrm>
          <a:prstGeom prst="rect">
            <a:avLst/>
          </a:prstGeom>
          <a:noFill/>
        </p:spPr>
        <p:txBody>
          <a:bodyPr wrap="square" rtlCol="0">
            <a:spAutoFit/>
          </a:bodyPr>
          <a:lstStyle/>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Name und </a:t>
            </a:r>
            <a:r>
              <a:rPr lang="de-DE" sz="2200" spc="-1" dirty="0" smtClean="0">
                <a:solidFill>
                  <a:srgbClr val="004586"/>
                </a:solidFill>
                <a:uFill>
                  <a:solidFill>
                    <a:srgbClr val="FFFFFF"/>
                  </a:solidFill>
                </a:uFill>
                <a:latin typeface="Arial"/>
              </a:rPr>
              <a:t>Kontaktdaten des </a:t>
            </a:r>
            <a:r>
              <a:rPr lang="de-DE" sz="2200" spc="-1" dirty="0">
                <a:solidFill>
                  <a:srgbClr val="004586"/>
                </a:solidFill>
                <a:uFill>
                  <a:solidFill>
                    <a:srgbClr val="FFFFFF"/>
                  </a:solidFill>
                </a:uFill>
                <a:latin typeface="Arial"/>
              </a:rPr>
              <a:t>Verantwortlichen</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Ggf. Kontaktdaten des Datenschutzbeauftragten</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Zwecke der Datenverarbeitung und Rechtsgrundlage </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Berechtigte Interessen nach Art. 6 Abs. 1 Satz 1 </a:t>
            </a:r>
            <a:r>
              <a:rPr lang="de-DE" sz="2200" spc="-1" dirty="0" err="1">
                <a:solidFill>
                  <a:srgbClr val="004586"/>
                </a:solidFill>
                <a:uFill>
                  <a:solidFill>
                    <a:srgbClr val="FFFFFF"/>
                  </a:solidFill>
                </a:uFill>
                <a:latin typeface="Arial"/>
              </a:rPr>
              <a:t>lit</a:t>
            </a:r>
            <a:r>
              <a:rPr lang="de-DE" sz="2200" spc="-1" dirty="0">
                <a:solidFill>
                  <a:srgbClr val="004586"/>
                </a:solidFill>
                <a:uFill>
                  <a:solidFill>
                    <a:srgbClr val="FFFFFF"/>
                  </a:solidFill>
                </a:uFill>
                <a:latin typeface="Arial"/>
              </a:rPr>
              <a:t>. f </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Empfänger oder Kategorien von Empfängern </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Drittstaatstransfer </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Speicherdauer/Löschfrist</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Betroffenenrechte </a:t>
            </a:r>
            <a:r>
              <a:rPr lang="de-DE" spc="-1" dirty="0">
                <a:solidFill>
                  <a:srgbClr val="004586"/>
                </a:solidFill>
                <a:uFill>
                  <a:solidFill>
                    <a:srgbClr val="FFFFFF"/>
                  </a:solidFill>
                </a:uFill>
                <a:latin typeface="Arial"/>
              </a:rPr>
              <a:t>(siehe folgendes Slide)</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 Einwilligung und Widerruf</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Pflicht zur Bereitstellung der Daten </a:t>
            </a:r>
            <a:endParaRPr lang="x-none" sz="2200" spc="-1">
              <a:solidFill>
                <a:srgbClr val="004586"/>
              </a:solidFill>
              <a:uFill>
                <a:solidFill>
                  <a:srgbClr val="FFFFFF"/>
                </a:solidFill>
              </a:uFill>
              <a:latin typeface="Arial"/>
            </a:endParaRPr>
          </a:p>
          <a:p>
            <a:pPr marL="287338" lvl="2" indent="-287338">
              <a:buClr>
                <a:srgbClr val="000000"/>
              </a:buClr>
              <a:buFont typeface="StarSymbol"/>
              <a:buAutoNum type="arabicPeriod"/>
            </a:pPr>
            <a:r>
              <a:rPr lang="de-DE" sz="2200" spc="-1" dirty="0">
                <a:solidFill>
                  <a:srgbClr val="004586"/>
                </a:solidFill>
                <a:uFill>
                  <a:solidFill>
                    <a:srgbClr val="FFFFFF"/>
                  </a:solidFill>
                </a:uFill>
                <a:latin typeface="Arial"/>
              </a:rPr>
              <a:t>Automatisierte Entscheidungsfindung</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Informationspflicht bei </a:t>
            </a:r>
            <a:r>
              <a:rPr lang="de-DE" sz="2400" b="1" spc="-1" dirty="0">
                <a:uFill>
                  <a:solidFill>
                    <a:srgbClr val="FFFFFF"/>
                  </a:solidFill>
                </a:uFill>
              </a:rPr>
              <a:t>E</a:t>
            </a:r>
            <a:r>
              <a:rPr lang="de-DE" sz="2400" b="1" spc="-1" dirty="0" smtClean="0">
                <a:uFill>
                  <a:solidFill>
                    <a:srgbClr val="FFFFFF"/>
                  </a:solidFill>
                </a:uFill>
              </a:rPr>
              <a:t>rhebung (Art 13 ff DSGVO)</a:t>
            </a:r>
            <a:r>
              <a:rPr lang="de-DE" dirty="0" smtClean="0"/>
              <a:t> </a:t>
            </a:r>
            <a:endParaRPr lang="de-DE" dirty="0"/>
          </a:p>
        </p:txBody>
      </p:sp>
    </p:spTree>
    <p:extLst>
      <p:ext uri="{BB962C8B-B14F-4D97-AF65-F5344CB8AC3E}">
        <p14:creationId xmlns:p14="http://schemas.microsoft.com/office/powerpoint/2010/main" val="2215733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7869385" cy="3939540"/>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b="1" spc="-1" dirty="0">
                <a:solidFill>
                  <a:srgbClr val="004586"/>
                </a:solidFill>
                <a:uFill>
                  <a:solidFill>
                    <a:srgbClr val="FFFFFF"/>
                  </a:solidFill>
                </a:uFill>
                <a:latin typeface="Arial"/>
              </a:rPr>
              <a:t>Betroffene haben ein Recht auf:</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Auskunft über verarbeitet Daten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Berichtigung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Löschung</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Einschränkung der </a:t>
            </a:r>
            <a:r>
              <a:rPr lang="de-DE" sz="2200" spc="-1" dirty="0" smtClean="0">
                <a:solidFill>
                  <a:srgbClr val="004586"/>
                </a:solidFill>
                <a:uFill>
                  <a:solidFill>
                    <a:srgbClr val="FFFFFF"/>
                  </a:solidFill>
                </a:uFill>
                <a:latin typeface="Arial"/>
              </a:rPr>
              <a:t>Verarbeitung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Widerspruch</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Datenübertragbarkeit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Beschwerderecht</a:t>
            </a: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Wie kann der Verein diesen Pflichten (innerhalb eines Monats) nachkommen?</a:t>
            </a:r>
            <a:r>
              <a:rPr lang="de-DE" dirty="0" smtClean="0"/>
              <a:t> </a:t>
            </a:r>
            <a:endParaRPr lang="de-DE" dirty="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Rechte der Betroffenen</a:t>
            </a:r>
            <a:endParaRPr lang="de-DE" dirty="0"/>
          </a:p>
        </p:txBody>
      </p:sp>
    </p:spTree>
    <p:extLst>
      <p:ext uri="{BB962C8B-B14F-4D97-AF65-F5344CB8AC3E}">
        <p14:creationId xmlns:p14="http://schemas.microsoft.com/office/powerpoint/2010/main" val="40017801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229426" cy="5078313"/>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Sofern mindestens </a:t>
            </a:r>
            <a:r>
              <a:rPr lang="de-DE" sz="2600" spc="-1" dirty="0">
                <a:solidFill>
                  <a:srgbClr val="004586"/>
                </a:solidFill>
                <a:uFill>
                  <a:solidFill>
                    <a:srgbClr val="FFFFFF"/>
                  </a:solidFill>
                </a:uFill>
                <a:latin typeface="Arial"/>
              </a:rPr>
              <a:t>2</a:t>
            </a:r>
            <a:r>
              <a:rPr lang="de-DE" sz="2600" spc="-1" dirty="0" smtClean="0">
                <a:solidFill>
                  <a:srgbClr val="004586"/>
                </a:solidFill>
                <a:uFill>
                  <a:solidFill>
                    <a:srgbClr val="FFFFFF"/>
                  </a:solidFill>
                </a:uFill>
                <a:latin typeface="Arial"/>
              </a:rPr>
              <a:t>0 </a:t>
            </a:r>
            <a:r>
              <a:rPr lang="de-DE" sz="2600" spc="-1" dirty="0">
                <a:solidFill>
                  <a:srgbClr val="004586"/>
                </a:solidFill>
                <a:uFill>
                  <a:solidFill>
                    <a:srgbClr val="FFFFFF"/>
                  </a:solidFill>
                </a:uFill>
                <a:latin typeface="Arial"/>
              </a:rPr>
              <a:t>Personen "ständig" mit der Verarbeitung von </a:t>
            </a:r>
            <a:r>
              <a:rPr lang="de-DE" sz="2600" spc="-1" dirty="0" smtClean="0">
                <a:solidFill>
                  <a:srgbClr val="004586"/>
                </a:solidFill>
                <a:uFill>
                  <a:solidFill>
                    <a:srgbClr val="FFFFFF"/>
                  </a:solidFill>
                </a:uFill>
                <a:latin typeface="Arial"/>
              </a:rPr>
              <a:t>personenbezogenen </a:t>
            </a:r>
            <a:r>
              <a:rPr lang="de-DE" sz="2600" spc="-1" dirty="0">
                <a:solidFill>
                  <a:srgbClr val="004586"/>
                </a:solidFill>
                <a:uFill>
                  <a:solidFill>
                    <a:srgbClr val="FFFFFF"/>
                  </a:solidFill>
                </a:uFill>
                <a:latin typeface="Arial"/>
              </a:rPr>
              <a:t>Daten beschäftigt sind.</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z.B. Vorstandsmitglieder, Trainer, Kassierer und Kassenwart, Übungsleiter, Wettkampfrichter, Betreuer, Sponsoren, </a:t>
            </a:r>
            <a:r>
              <a:rPr lang="de-DE" sz="2200" spc="-1" dirty="0" smtClean="0">
                <a:solidFill>
                  <a:srgbClr val="004586"/>
                </a:solidFill>
                <a:uFill>
                  <a:solidFill>
                    <a:srgbClr val="FFFFFF"/>
                  </a:solidFill>
                </a:uFill>
                <a:latin typeface="Arial"/>
              </a:rPr>
              <a:t>Physiotherapeuten, </a:t>
            </a:r>
            <a:r>
              <a:rPr lang="de-DE" sz="2200" spc="-1" dirty="0">
                <a:solidFill>
                  <a:srgbClr val="004586"/>
                </a:solidFill>
                <a:uFill>
                  <a:solidFill>
                    <a:srgbClr val="FFFFFF"/>
                  </a:solidFill>
                </a:uFill>
                <a:latin typeface="Arial"/>
              </a:rPr>
              <a:t>Berater/Psychologe </a:t>
            </a:r>
            <a:r>
              <a:rPr lang="de-DE" sz="2200" spc="-1" dirty="0" smtClean="0">
                <a:solidFill>
                  <a:srgbClr val="004586"/>
                </a:solidFill>
                <a:uFill>
                  <a:solidFill>
                    <a:srgbClr val="FFFFFF"/>
                  </a:solidFill>
                </a:uFill>
                <a:latin typeface="Arial"/>
              </a:rPr>
              <a:t>(egal ob Haupt- </a:t>
            </a:r>
            <a:r>
              <a:rPr lang="de-DE" sz="2200" spc="-1" dirty="0">
                <a:solidFill>
                  <a:srgbClr val="004586"/>
                </a:solidFill>
                <a:uFill>
                  <a:solidFill>
                    <a:srgbClr val="FFFFFF"/>
                  </a:solidFill>
                </a:uFill>
                <a:latin typeface="Arial"/>
              </a:rPr>
              <a:t>oder Ehrenamt</a:t>
            </a:r>
            <a:r>
              <a:rPr lang="de-DE" sz="2200" spc="-1" dirty="0" smtClean="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u="sng" spc="-1" dirty="0" smtClean="0">
                <a:solidFill>
                  <a:srgbClr val="004586"/>
                </a:solidFill>
                <a:uFill>
                  <a:solidFill>
                    <a:srgbClr val="FFFFFF"/>
                  </a:solidFill>
                </a:uFill>
                <a:latin typeface="Arial"/>
              </a:rPr>
              <a:t>Datenschutzbeauftragter</a:t>
            </a:r>
            <a:r>
              <a:rPr lang="de-DE" sz="2600" spc="-1" dirty="0" smtClean="0">
                <a:solidFill>
                  <a:srgbClr val="004586"/>
                </a:solidFill>
                <a:uFill>
                  <a:solidFill>
                    <a:srgbClr val="FFFFFF"/>
                  </a:solidFill>
                </a:uFill>
                <a:latin typeface="Arial"/>
              </a:rPr>
              <a:t> </a:t>
            </a:r>
            <a:r>
              <a:rPr lang="de-DE" sz="2600" spc="-1" dirty="0">
                <a:solidFill>
                  <a:srgbClr val="004586"/>
                </a:solidFill>
                <a:uFill>
                  <a:solidFill>
                    <a:srgbClr val="FFFFFF"/>
                  </a:solidFill>
                </a:uFill>
                <a:latin typeface="Arial"/>
              </a:rPr>
              <a:t>berät die Vereinsleitung </a:t>
            </a:r>
            <a:r>
              <a:rPr lang="de-DE" sz="2600" spc="-1" dirty="0" smtClean="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u</a:t>
            </a:r>
            <a:r>
              <a:rPr lang="de-DE" sz="2200" spc="-1" dirty="0" smtClean="0">
                <a:solidFill>
                  <a:srgbClr val="004586"/>
                </a:solidFill>
                <a:uFill>
                  <a:solidFill>
                    <a:srgbClr val="FFFFFF"/>
                  </a:solidFill>
                </a:uFill>
                <a:latin typeface="Arial"/>
              </a:rPr>
              <a:t>nd führt </a:t>
            </a:r>
            <a:r>
              <a:rPr lang="de-DE" sz="2200" spc="-1" dirty="0">
                <a:solidFill>
                  <a:srgbClr val="004586"/>
                </a:solidFill>
                <a:uFill>
                  <a:solidFill>
                    <a:srgbClr val="FFFFFF"/>
                  </a:solidFill>
                </a:uFill>
                <a:latin typeface="Arial"/>
              </a:rPr>
              <a:t>"</a:t>
            </a:r>
            <a:r>
              <a:rPr lang="de-DE" sz="2200" spc="-1" dirty="0" err="1">
                <a:solidFill>
                  <a:srgbClr val="004586"/>
                </a:solidFill>
                <a:uFill>
                  <a:solidFill>
                    <a:srgbClr val="FFFFFF"/>
                  </a:solidFill>
                </a:uFill>
                <a:latin typeface="Arial"/>
              </a:rPr>
              <a:t>monitoring</a:t>
            </a:r>
            <a:r>
              <a:rPr lang="de-DE" sz="2200" spc="-1" dirty="0">
                <a:solidFill>
                  <a:srgbClr val="004586"/>
                </a:solidFill>
                <a:uFill>
                  <a:solidFill>
                    <a:srgbClr val="FFFFFF"/>
                  </a:solidFill>
                </a:uFill>
                <a:latin typeface="Arial"/>
              </a:rPr>
              <a:t>" durch.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Er darf </a:t>
            </a:r>
            <a:r>
              <a:rPr lang="de-DE" sz="2200" spc="-1" dirty="0">
                <a:solidFill>
                  <a:srgbClr val="004586"/>
                </a:solidFill>
                <a:uFill>
                  <a:solidFill>
                    <a:srgbClr val="FFFFFF"/>
                  </a:solidFill>
                </a:uFill>
                <a:latin typeface="Arial"/>
              </a:rPr>
              <a:t>nicht im Interessenkonflikt </a:t>
            </a:r>
            <a:r>
              <a:rPr lang="de-DE" sz="2200" spc="-1" dirty="0" smtClean="0">
                <a:solidFill>
                  <a:srgbClr val="004586"/>
                </a:solidFill>
                <a:uFill>
                  <a:solidFill>
                    <a:srgbClr val="FFFFFF"/>
                  </a:solidFill>
                </a:uFill>
                <a:latin typeface="Arial"/>
              </a:rPr>
              <a:t>stehen.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err="1">
                <a:solidFill>
                  <a:srgbClr val="004586"/>
                </a:solidFill>
                <a:uFill>
                  <a:solidFill>
                    <a:srgbClr val="FFFFFF"/>
                  </a:solidFill>
                </a:uFill>
                <a:latin typeface="Arial"/>
              </a:rPr>
              <a:t>KnowHow</a:t>
            </a:r>
            <a:r>
              <a:rPr lang="de-DE" sz="2200" spc="-1" dirty="0">
                <a:solidFill>
                  <a:srgbClr val="004586"/>
                </a:solidFill>
                <a:uFill>
                  <a:solidFill>
                    <a:srgbClr val="FFFFFF"/>
                  </a:solidFill>
                </a:uFill>
                <a:latin typeface="Arial"/>
              </a:rPr>
              <a:t> und Zeit sollten eingeräumt </a:t>
            </a:r>
            <a:r>
              <a:rPr lang="de-DE" sz="2200" spc="-1" dirty="0" smtClean="0">
                <a:solidFill>
                  <a:srgbClr val="004586"/>
                </a:solidFill>
                <a:uFill>
                  <a:solidFill>
                    <a:srgbClr val="FFFFFF"/>
                  </a:solidFill>
                </a:uFill>
                <a:latin typeface="Arial"/>
              </a:rPr>
              <a:t>werden.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Ist Ansprechpartner für die </a:t>
            </a:r>
            <a:r>
              <a:rPr lang="de-DE" sz="2200" spc="-1" dirty="0" smtClean="0">
                <a:solidFill>
                  <a:srgbClr val="004586"/>
                </a:solidFill>
                <a:uFill>
                  <a:solidFill>
                    <a:srgbClr val="FFFFFF"/>
                  </a:solidFill>
                </a:uFill>
                <a:latin typeface="Arial"/>
              </a:rPr>
              <a:t>Behörden.</a:t>
            </a:r>
            <a:endParaRPr lang="de-DE" dirty="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1281393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893647"/>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Wer </a:t>
            </a:r>
            <a:r>
              <a:rPr lang="de-DE" sz="2600" spc="-1" dirty="0">
                <a:solidFill>
                  <a:srgbClr val="004586"/>
                </a:solidFill>
                <a:uFill>
                  <a:solidFill>
                    <a:srgbClr val="FFFFFF"/>
                  </a:solidFill>
                </a:uFill>
                <a:latin typeface="Arial"/>
              </a:rPr>
              <a:t>kann als Datenschutzbeauftragter (Art 37 DSGVO) berufen werden?</a:t>
            </a:r>
          </a:p>
          <a:p>
            <a:pPr marL="266700" lvl="1" indent="-266700">
              <a:buClr>
                <a:srgbClr val="000000"/>
              </a:buClr>
              <a:buSzPct val="45000"/>
              <a:buFont typeface="Wingdings" charset="2"/>
              <a:buChar char=""/>
            </a:pPr>
            <a:r>
              <a:rPr lang="de-DE" sz="2600" spc="-1" dirty="0">
                <a:solidFill>
                  <a:srgbClr val="004586"/>
                </a:solidFill>
                <a:uFill>
                  <a:solidFill>
                    <a:srgbClr val="FFFFFF"/>
                  </a:solidFill>
                </a:uFill>
                <a:latin typeface="Arial"/>
              </a:rPr>
              <a:t>Datenschutzbeauftragte können sowohl vereinsinterne </a:t>
            </a:r>
            <a:r>
              <a:rPr lang="de-DE" sz="2600" spc="-1" dirty="0" smtClean="0">
                <a:solidFill>
                  <a:srgbClr val="004586"/>
                </a:solidFill>
                <a:uFill>
                  <a:solidFill>
                    <a:srgbClr val="FFFFFF"/>
                  </a:solidFill>
                </a:uFill>
                <a:latin typeface="Arial"/>
              </a:rPr>
              <a:t>als </a:t>
            </a:r>
            <a:r>
              <a:rPr lang="de-DE" sz="2600" spc="-1" dirty="0">
                <a:solidFill>
                  <a:srgbClr val="004586"/>
                </a:solidFill>
                <a:uFill>
                  <a:solidFill>
                    <a:srgbClr val="FFFFFF"/>
                  </a:solidFill>
                </a:uFill>
                <a:latin typeface="Arial"/>
              </a:rPr>
              <a:t>auch externe Personen oder Unternehmen (z.B. ein Rechtsanwalt oder ein auf datenschutzrecht spezialisiertes Unternehmen) werden. Um </a:t>
            </a:r>
            <a:r>
              <a:rPr lang="de-DE" sz="2600" spc="-1" dirty="0" smtClean="0">
                <a:solidFill>
                  <a:srgbClr val="004586"/>
                </a:solidFill>
                <a:uFill>
                  <a:solidFill>
                    <a:srgbClr val="FFFFFF"/>
                  </a:solidFill>
                </a:uFill>
                <a:latin typeface="Arial"/>
              </a:rPr>
              <a:t>Interessen-konflikte </a:t>
            </a:r>
            <a:r>
              <a:rPr lang="de-DE" sz="2600" spc="-1" dirty="0">
                <a:solidFill>
                  <a:srgbClr val="004586"/>
                </a:solidFill>
                <a:uFill>
                  <a:solidFill>
                    <a:srgbClr val="FFFFFF"/>
                  </a:solidFill>
                </a:uFill>
                <a:latin typeface="Arial"/>
              </a:rPr>
              <a:t>zu vermeiden, sollte der </a:t>
            </a:r>
            <a:r>
              <a:rPr lang="de-DE" sz="2600" spc="-1" dirty="0" err="1" smtClean="0">
                <a:solidFill>
                  <a:srgbClr val="004586"/>
                </a:solidFill>
                <a:uFill>
                  <a:solidFill>
                    <a:srgbClr val="FFFFFF"/>
                  </a:solidFill>
                </a:uFill>
                <a:latin typeface="Arial"/>
              </a:rPr>
              <a:t>Datenschutzbeauf-tragte</a:t>
            </a:r>
            <a:r>
              <a:rPr lang="de-DE" sz="2600" spc="-1" dirty="0" smtClean="0">
                <a:solidFill>
                  <a:srgbClr val="004586"/>
                </a:solidFill>
                <a:uFill>
                  <a:solidFill>
                    <a:srgbClr val="FFFFFF"/>
                  </a:solidFill>
                </a:uFill>
                <a:latin typeface="Arial"/>
              </a:rPr>
              <a:t> </a:t>
            </a:r>
            <a:r>
              <a:rPr lang="de-DE" sz="2600" spc="-1" dirty="0">
                <a:solidFill>
                  <a:srgbClr val="004586"/>
                </a:solidFill>
                <a:uFill>
                  <a:solidFill>
                    <a:srgbClr val="FFFFFF"/>
                  </a:solidFill>
                </a:uFill>
                <a:latin typeface="Arial"/>
              </a:rPr>
              <a:t>jedoch nicht dem Vorstand angehören. </a:t>
            </a:r>
            <a:endParaRPr lang="de-DE" sz="2600" spc="-1" dirty="0" smtClean="0">
              <a:solidFill>
                <a:srgbClr val="004586"/>
              </a:solidFill>
              <a:uFill>
                <a:solidFill>
                  <a:srgbClr val="FFFFFF"/>
                </a:solidFill>
              </a:uFill>
              <a:latin typeface="Arial"/>
            </a:endParaRPr>
          </a:p>
          <a:p>
            <a:pPr marL="266700" lvl="1" indent="-266700">
              <a:buClr>
                <a:srgbClr val="000000"/>
              </a:buClr>
              <a:buSzPct val="45000"/>
              <a:buFont typeface="Wingdings" charset="2"/>
              <a:buChar char=""/>
            </a:pPr>
            <a:r>
              <a:rPr lang="de-DE" sz="2600" spc="-1" dirty="0" smtClean="0">
                <a:solidFill>
                  <a:srgbClr val="004586"/>
                </a:solidFill>
                <a:uFill>
                  <a:solidFill>
                    <a:srgbClr val="FFFFFF"/>
                  </a:solidFill>
                </a:uFill>
                <a:latin typeface="Arial"/>
              </a:rPr>
              <a:t>Der </a:t>
            </a:r>
            <a:r>
              <a:rPr lang="de-DE" sz="2600" spc="-1" dirty="0">
                <a:solidFill>
                  <a:srgbClr val="004586"/>
                </a:solidFill>
                <a:uFill>
                  <a:solidFill>
                    <a:srgbClr val="FFFFFF"/>
                  </a:solidFill>
                </a:uFill>
                <a:latin typeface="Arial"/>
              </a:rPr>
              <a:t>Datenschutzbeauftragte </a:t>
            </a:r>
            <a:r>
              <a:rPr lang="de-DE" sz="2600" spc="-1" dirty="0" smtClean="0">
                <a:solidFill>
                  <a:srgbClr val="004586"/>
                </a:solidFill>
                <a:uFill>
                  <a:solidFill>
                    <a:srgbClr val="FFFFFF"/>
                  </a:solidFill>
                </a:uFill>
                <a:latin typeface="Arial"/>
              </a:rPr>
              <a:t>muss gem</a:t>
            </a:r>
            <a:r>
              <a:rPr lang="de-DE" sz="2600" spc="-1" dirty="0">
                <a:solidFill>
                  <a:srgbClr val="004586"/>
                </a:solidFill>
                <a:uFill>
                  <a:solidFill>
                    <a:srgbClr val="FFFFFF"/>
                  </a:solidFill>
                </a:uFill>
                <a:latin typeface="Arial"/>
              </a:rPr>
              <a:t>. Art 37 Abs. 5. DSGVO, § 5 Abs. 3 BDSG (neu) über eine </a:t>
            </a:r>
            <a:r>
              <a:rPr lang="de-DE" sz="2600" spc="-1" dirty="0" smtClean="0">
                <a:solidFill>
                  <a:srgbClr val="004586"/>
                </a:solidFill>
                <a:uFill>
                  <a:solidFill>
                    <a:srgbClr val="FFFFFF"/>
                  </a:solidFill>
                </a:uFill>
                <a:latin typeface="Arial"/>
              </a:rPr>
              <a:t>ausreichen-de </a:t>
            </a:r>
            <a:r>
              <a:rPr lang="de-DE" sz="2600" spc="-1" dirty="0">
                <a:solidFill>
                  <a:srgbClr val="004586"/>
                </a:solidFill>
                <a:uFill>
                  <a:solidFill>
                    <a:srgbClr val="FFFFFF"/>
                  </a:solidFill>
                </a:uFill>
                <a:latin typeface="Arial"/>
              </a:rPr>
              <a:t>Qualifikation verfügen, um die Art. 39 DSGVO vorgeschriebenen Aufgaben erfüllen zu können.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1399165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3693319"/>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Wer </a:t>
            </a:r>
            <a:r>
              <a:rPr lang="de-DE" sz="2600" spc="-1" dirty="0">
                <a:solidFill>
                  <a:srgbClr val="004586"/>
                </a:solidFill>
                <a:uFill>
                  <a:solidFill>
                    <a:srgbClr val="FFFFFF"/>
                  </a:solidFill>
                </a:uFill>
                <a:latin typeface="Arial"/>
              </a:rPr>
              <a:t>kann als Datenschutzbeauftragter (Art 37 DSGVO) berufen werden?</a:t>
            </a: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Sinnvoll </a:t>
            </a:r>
            <a:r>
              <a:rPr lang="de-DE" sz="2600" spc="-1" dirty="0">
                <a:solidFill>
                  <a:srgbClr val="004586"/>
                </a:solidFill>
                <a:uFill>
                  <a:solidFill>
                    <a:srgbClr val="FFFFFF"/>
                  </a:solidFill>
                </a:uFill>
                <a:latin typeface="Arial"/>
              </a:rPr>
              <a:t>ist es, dem Vorstand das Recht zur </a:t>
            </a:r>
            <a:r>
              <a:rPr lang="de-DE" sz="2600" spc="-1" dirty="0" err="1" smtClean="0">
                <a:solidFill>
                  <a:srgbClr val="004586"/>
                </a:solidFill>
                <a:uFill>
                  <a:solidFill>
                    <a:srgbClr val="FFFFFF"/>
                  </a:solidFill>
                </a:uFill>
                <a:latin typeface="Arial"/>
              </a:rPr>
              <a:t>Benen-nung</a:t>
            </a:r>
            <a:r>
              <a:rPr lang="de-DE" sz="2600" spc="-1" dirty="0" smtClean="0">
                <a:solidFill>
                  <a:srgbClr val="004586"/>
                </a:solidFill>
                <a:uFill>
                  <a:solidFill>
                    <a:srgbClr val="FFFFFF"/>
                  </a:solidFill>
                </a:uFill>
                <a:latin typeface="Arial"/>
              </a:rPr>
              <a:t> </a:t>
            </a:r>
            <a:r>
              <a:rPr lang="de-DE" sz="2600" spc="-1" dirty="0">
                <a:solidFill>
                  <a:srgbClr val="004586"/>
                </a:solidFill>
                <a:uFill>
                  <a:solidFill>
                    <a:srgbClr val="FFFFFF"/>
                  </a:solidFill>
                </a:uFill>
                <a:latin typeface="Arial"/>
              </a:rPr>
              <a:t>eines Datenschutzbeauftragten zuzuschreiben. Denn dieser ist als gesetzlicher Vertreter des Vereins für die Einhaltung der datenschutzrechtlichen Vorgaben verantwortlich (§ 26 BGB), so dass ihm in Ausübung seiner Verantwortung auch die Auswahl einer geeigneten Person obliegen </a:t>
            </a:r>
            <a:r>
              <a:rPr lang="de-DE" sz="2600" spc="-1" dirty="0" smtClean="0">
                <a:solidFill>
                  <a:srgbClr val="004586"/>
                </a:solidFill>
                <a:uFill>
                  <a:solidFill>
                    <a:srgbClr val="FFFFFF"/>
                  </a:solidFill>
                </a:uFill>
                <a:latin typeface="Arial"/>
              </a:rPr>
              <a:t>sollte</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12358097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493538"/>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Wer </a:t>
            </a:r>
            <a:r>
              <a:rPr lang="de-DE" sz="2600" spc="-1" dirty="0">
                <a:solidFill>
                  <a:srgbClr val="004586"/>
                </a:solidFill>
                <a:uFill>
                  <a:solidFill>
                    <a:srgbClr val="FFFFFF"/>
                  </a:solidFill>
                </a:uFill>
                <a:latin typeface="Arial"/>
              </a:rPr>
              <a:t>kann als Datenschutzbeauftragter (Art 37 DSGVO) berufen werden?</a:t>
            </a: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Überdies </a:t>
            </a:r>
            <a:r>
              <a:rPr lang="de-DE" sz="2600" spc="-1" dirty="0">
                <a:solidFill>
                  <a:srgbClr val="004586"/>
                </a:solidFill>
                <a:uFill>
                  <a:solidFill>
                    <a:srgbClr val="FFFFFF"/>
                  </a:solidFill>
                </a:uFill>
                <a:latin typeface="Arial"/>
              </a:rPr>
              <a:t>bestünden für den Fall, dass der Datenschutzbeauftragte durch Mitgliederbeschluss bestimmt wird, bei jedem Wechsel der Person des Datenschutzbeauftragten die Notwendigkeit, eine Mitgliederversammlung einzuberufen, um einen neunen Datenschutzbeauftragten zu benennen. </a:t>
            </a:r>
            <a:br>
              <a:rPr lang="de-DE" sz="2600" spc="-1" dirty="0">
                <a:solidFill>
                  <a:srgbClr val="004586"/>
                </a:solidFill>
                <a:uFill>
                  <a:solidFill>
                    <a:srgbClr val="FFFFFF"/>
                  </a:solidFill>
                </a:uFill>
                <a:latin typeface="Arial"/>
              </a:rPr>
            </a:br>
            <a:r>
              <a:rPr lang="de-DE" sz="2600" spc="-1" dirty="0" smtClean="0">
                <a:solidFill>
                  <a:srgbClr val="004586"/>
                </a:solidFill>
                <a:uFill>
                  <a:solidFill>
                    <a:srgbClr val="FFFFFF"/>
                  </a:solidFill>
                </a:uFill>
                <a:latin typeface="Arial"/>
              </a:rPr>
              <a:t>Dies </a:t>
            </a:r>
            <a:r>
              <a:rPr lang="de-DE" sz="2600" spc="-1" dirty="0">
                <a:solidFill>
                  <a:srgbClr val="004586"/>
                </a:solidFill>
                <a:uFill>
                  <a:solidFill>
                    <a:srgbClr val="FFFFFF"/>
                  </a:solidFill>
                </a:uFill>
                <a:latin typeface="Arial"/>
              </a:rPr>
              <a:t>könnte durch die Übertragung des Benennungsrechtes auf den Vorstand in der eigenen Vereinssatzung vermeiden werden.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12350138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267873"/>
            <a:ext cx="8517458" cy="5293757"/>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Wer </a:t>
            </a:r>
            <a:r>
              <a:rPr lang="de-DE" sz="2600" spc="-1" dirty="0">
                <a:solidFill>
                  <a:srgbClr val="004586"/>
                </a:solidFill>
                <a:uFill>
                  <a:solidFill>
                    <a:srgbClr val="FFFFFF"/>
                  </a:solidFill>
                </a:uFill>
                <a:latin typeface="Arial"/>
              </a:rPr>
              <a:t>kann als Datenschutzbeauftragter (Art 37 DSGVO) berufen werden?</a:t>
            </a: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Nach </a:t>
            </a:r>
            <a:r>
              <a:rPr lang="de-DE" sz="2600" spc="-1" dirty="0">
                <a:solidFill>
                  <a:srgbClr val="004586"/>
                </a:solidFill>
                <a:uFill>
                  <a:solidFill>
                    <a:srgbClr val="FFFFFF"/>
                  </a:solidFill>
                </a:uFill>
                <a:latin typeface="Arial"/>
              </a:rPr>
              <a:t>Benennung eines Datenschutzbeauftragten sind dessen Kontaktdaten gem. Art 37 Abs. 7 DSGVO zu veröffentlichen (z.B. in der Vereinszeitschrift und Homepage) sowie der Aufsichtsbehörde mitzuteilen.  </a:t>
            </a:r>
          </a:p>
          <a:p>
            <a:pPr marL="449263" lvl="1" indent="-449263">
              <a:buClr>
                <a:srgbClr val="000000"/>
              </a:buClr>
              <a:buSzPct val="45000"/>
              <a:buFont typeface="Wingdings" charset="2"/>
              <a:buChar char=""/>
            </a:pPr>
            <a:r>
              <a:rPr lang="de-DE" sz="2600" spc="-1" dirty="0">
                <a:solidFill>
                  <a:srgbClr val="004586"/>
                </a:solidFill>
                <a:uFill>
                  <a:solidFill>
                    <a:srgbClr val="FFFFFF"/>
                  </a:solidFill>
                </a:uFill>
                <a:latin typeface="Arial"/>
              </a:rPr>
              <a:t>Vor der Benennung eines Datenschutzbeauftragten sollte seine berufliche Qualifikation und insbesondere sein Fachwissen festgestellt werden. </a:t>
            </a:r>
            <a:endParaRPr lang="de-DE" sz="2600" spc="-1" dirty="0" smtClean="0">
              <a:solidFill>
                <a:srgbClr val="004586"/>
              </a:solidFill>
              <a:uFill>
                <a:solidFill>
                  <a:srgbClr val="FFFFFF"/>
                </a:solidFill>
              </a:uFill>
              <a:latin typeface="Arial"/>
            </a:endParaRP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Außerdem </a:t>
            </a:r>
            <a:r>
              <a:rPr lang="de-DE" sz="2600" spc="-1" dirty="0">
                <a:solidFill>
                  <a:srgbClr val="004586"/>
                </a:solidFill>
                <a:uFill>
                  <a:solidFill>
                    <a:srgbClr val="FFFFFF"/>
                  </a:solidFill>
                </a:uFill>
                <a:latin typeface="Arial"/>
              </a:rPr>
              <a:t>sollte der potenzielle </a:t>
            </a:r>
            <a:r>
              <a:rPr lang="de-DE" sz="2600" spc="-1" dirty="0" err="1" smtClean="0">
                <a:solidFill>
                  <a:srgbClr val="004586"/>
                </a:solidFill>
                <a:uFill>
                  <a:solidFill>
                    <a:srgbClr val="FFFFFF"/>
                  </a:solidFill>
                </a:uFill>
                <a:latin typeface="Arial"/>
              </a:rPr>
              <a:t>Datenschutzbeauf-tragte</a:t>
            </a:r>
            <a:r>
              <a:rPr lang="de-DE" sz="2600" spc="-1" dirty="0" smtClean="0">
                <a:solidFill>
                  <a:srgbClr val="004586"/>
                </a:solidFill>
                <a:uFill>
                  <a:solidFill>
                    <a:srgbClr val="FFFFFF"/>
                  </a:solidFill>
                </a:uFill>
                <a:latin typeface="Arial"/>
              </a:rPr>
              <a:t> </a:t>
            </a:r>
            <a:r>
              <a:rPr lang="de-DE" sz="2600" spc="-1" dirty="0">
                <a:solidFill>
                  <a:srgbClr val="004586"/>
                </a:solidFill>
                <a:uFill>
                  <a:solidFill>
                    <a:srgbClr val="FFFFFF"/>
                  </a:solidFill>
                </a:uFill>
                <a:latin typeface="Arial"/>
              </a:rPr>
              <a:t>sowohl über die von ihm zu übernehmenden Aufgaben wie auch über seine Haftungsrisiken hinreichend aufgeklärt werden bzw. sein</a:t>
            </a:r>
            <a:r>
              <a:rPr lang="de-DE" sz="2600" spc="-1" dirty="0" smtClean="0">
                <a:solidFill>
                  <a:srgbClr val="004586"/>
                </a:solidFill>
                <a:uFill>
                  <a:solidFill>
                    <a:srgbClr val="FFFFFF"/>
                  </a:solidFill>
                </a:uFill>
                <a:latin typeface="Arial"/>
              </a:rPr>
              <a:t>.</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9152457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19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267873"/>
            <a:ext cx="8445450" cy="5293757"/>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Was </a:t>
            </a:r>
            <a:r>
              <a:rPr lang="de-DE" sz="2600" spc="-1" dirty="0">
                <a:solidFill>
                  <a:srgbClr val="004586"/>
                </a:solidFill>
                <a:uFill>
                  <a:solidFill>
                    <a:srgbClr val="FFFFFF"/>
                  </a:solidFill>
                </a:uFill>
                <a:latin typeface="Arial"/>
              </a:rPr>
              <a:t>sind die Aufgaben (Art 39 DSGVO) eines Datenschutzbeauftragten?</a:t>
            </a:r>
          </a:p>
          <a:p>
            <a:pPr marL="449263" lvl="1" indent="-449263">
              <a:buClr>
                <a:srgbClr val="000000"/>
              </a:buClr>
              <a:buSzPct val="45000"/>
              <a:buFont typeface="Wingdings" charset="2"/>
              <a:buChar char=""/>
            </a:pPr>
            <a:r>
              <a:rPr lang="de-DE" sz="2600" spc="-1" dirty="0">
                <a:solidFill>
                  <a:srgbClr val="004586"/>
                </a:solidFill>
                <a:uFill>
                  <a:solidFill>
                    <a:srgbClr val="FFFFFF"/>
                  </a:solidFill>
                </a:uFill>
                <a:latin typeface="Arial"/>
              </a:rPr>
              <a:t>Der Datenschutzbeauftragte hat auf der Grundlage seiner beruflichen Qualifikation und insbesondere seines Fachwissens die in Art 39 DSGVO vorgeschriebenen Aufgaben wahr zu nehmen. </a:t>
            </a:r>
            <a:endParaRPr lang="de-DE" sz="2600" spc="-1" dirty="0" smtClean="0">
              <a:solidFill>
                <a:srgbClr val="004586"/>
              </a:solidFill>
              <a:uFill>
                <a:solidFill>
                  <a:srgbClr val="FFFFFF"/>
                </a:solidFill>
              </a:uFill>
              <a:latin typeface="Arial"/>
            </a:endParaRP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Dabei </a:t>
            </a:r>
            <a:r>
              <a:rPr lang="de-DE" sz="2600" spc="-1" dirty="0">
                <a:solidFill>
                  <a:srgbClr val="004586"/>
                </a:solidFill>
                <a:uFill>
                  <a:solidFill>
                    <a:srgbClr val="FFFFFF"/>
                  </a:solidFill>
                </a:uFill>
                <a:latin typeface="Arial"/>
              </a:rPr>
              <a:t>hat er insbesondere den Verein und dessen Beschäftigten über ihre Pflichten nach der DSGVO sowie nach sonstigen Datenschutzvorschriften zu unterrichten, sie zu beraten sowie auf die Sicherstellung der Einhaltung der datenschutzrechtlichen Vorschriften hinzuwirken, </a:t>
            </a:r>
            <a:r>
              <a:rPr lang="de-DE" sz="2600" spc="-1" dirty="0" smtClean="0">
                <a:solidFill>
                  <a:srgbClr val="004586"/>
                </a:solidFill>
                <a:uFill>
                  <a:solidFill>
                    <a:srgbClr val="FFFFFF"/>
                  </a:solidFill>
                </a:uFill>
                <a:latin typeface="Arial"/>
              </a:rPr>
              <a:t>Art </a:t>
            </a:r>
            <a:r>
              <a:rPr lang="de-DE" sz="2600" spc="-1" dirty="0">
                <a:solidFill>
                  <a:srgbClr val="004586"/>
                </a:solidFill>
                <a:uFill>
                  <a:solidFill>
                    <a:srgbClr val="FFFFFF"/>
                  </a:solidFill>
                </a:uFill>
                <a:latin typeface="Arial"/>
              </a:rPr>
              <a:t>39 Abs. 1 </a:t>
            </a:r>
            <a:r>
              <a:rPr lang="de-DE" sz="2600" spc="-1" dirty="0" err="1">
                <a:solidFill>
                  <a:srgbClr val="004586"/>
                </a:solidFill>
                <a:uFill>
                  <a:solidFill>
                    <a:srgbClr val="FFFFFF"/>
                  </a:solidFill>
                </a:uFill>
                <a:latin typeface="Arial"/>
              </a:rPr>
              <a:t>lit</a:t>
            </a:r>
            <a:r>
              <a:rPr lang="de-DE" sz="2600" spc="-1" dirty="0">
                <a:solidFill>
                  <a:srgbClr val="004586"/>
                </a:solidFill>
                <a:uFill>
                  <a:solidFill>
                    <a:srgbClr val="FFFFFF"/>
                  </a:solidFill>
                </a:uFill>
                <a:latin typeface="Arial"/>
              </a:rPr>
              <a:t> a), b) </a:t>
            </a:r>
            <a:r>
              <a:rPr lang="de-DE" sz="2600" spc="-1" dirty="0" smtClean="0">
                <a:solidFill>
                  <a:srgbClr val="004586"/>
                </a:solidFill>
                <a:uFill>
                  <a:solidFill>
                    <a:srgbClr val="FFFFFF"/>
                  </a:solidFill>
                </a:uFill>
                <a:latin typeface="Arial"/>
              </a:rPr>
              <a:t>DSGVO hinzuweisen. </a:t>
            </a:r>
            <a:endParaRPr lang="de-DE" sz="26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4129833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3" name="Rechteck 2"/>
          <p:cNvSpPr/>
          <p:nvPr/>
        </p:nvSpPr>
        <p:spPr>
          <a:xfrm>
            <a:off x="384498" y="1268761"/>
            <a:ext cx="8651998" cy="4093428"/>
          </a:xfrm>
          <a:prstGeom prst="rect">
            <a:avLst/>
          </a:prstGeom>
        </p:spPr>
        <p:txBody>
          <a:bodyPr wrap="square">
            <a:spAutoFit/>
          </a:bodyPr>
          <a:lstStyle/>
          <a:p>
            <a:pPr marL="432000" indent="-324000">
              <a:buClr>
                <a:srgbClr val="000000"/>
              </a:buClr>
              <a:buSzPct val="45000"/>
              <a:buFont typeface="Wingdings" charset="2"/>
              <a:buChar char=""/>
            </a:pPr>
            <a:r>
              <a:rPr lang="de-DE" sz="2800" spc="-1" dirty="0">
                <a:solidFill>
                  <a:srgbClr val="004586"/>
                </a:solidFill>
                <a:uFill>
                  <a:solidFill>
                    <a:srgbClr val="FFFFFF"/>
                  </a:solidFill>
                </a:uFill>
                <a:latin typeface="Arial"/>
              </a:rPr>
              <a:t>Datenschutz ist </a:t>
            </a:r>
            <a:r>
              <a:rPr lang="de-DE" sz="2800" spc="-1" dirty="0">
                <a:solidFill>
                  <a:srgbClr val="FF420E"/>
                </a:solidFill>
                <a:uFill>
                  <a:solidFill>
                    <a:srgbClr val="FFFFFF"/>
                  </a:solidFill>
                </a:uFill>
                <a:latin typeface="Arial"/>
              </a:rPr>
              <a:t>Grundrechtsschutz</a:t>
            </a:r>
            <a:endParaRPr lang="x-none" sz="28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Es geht um das jedermann zustehende allgemeine </a:t>
            </a:r>
            <a:r>
              <a:rPr lang="de-DE" sz="2600" spc="-1" dirty="0">
                <a:solidFill>
                  <a:srgbClr val="FF420E"/>
                </a:solidFill>
                <a:uFill>
                  <a:solidFill>
                    <a:srgbClr val="FFFFFF"/>
                  </a:solidFill>
                </a:uFill>
                <a:latin typeface="Arial"/>
              </a:rPr>
              <a:t>Persönlichkeitsrecht.</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Das allgemeine Persönlichkeitsrecht ist bereits im </a:t>
            </a:r>
            <a:r>
              <a:rPr lang="de-DE" sz="2600" spc="-1" dirty="0">
                <a:solidFill>
                  <a:srgbClr val="FF420E"/>
                </a:solidFill>
                <a:uFill>
                  <a:solidFill>
                    <a:srgbClr val="FFFFFF"/>
                  </a:solidFill>
                </a:uFill>
                <a:latin typeface="Arial"/>
              </a:rPr>
              <a:t>Grundgesetz</a:t>
            </a:r>
            <a:r>
              <a:rPr lang="de-DE" sz="2600" spc="-1" dirty="0">
                <a:solidFill>
                  <a:srgbClr val="004586"/>
                </a:solidFill>
                <a:uFill>
                  <a:solidFill>
                    <a:srgbClr val="FFFFFF"/>
                  </a:solidFill>
                </a:uFill>
                <a:latin typeface="Arial"/>
              </a:rPr>
              <a:t> durch: </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600" spc="-1" dirty="0">
                <a:solidFill>
                  <a:srgbClr val="004586"/>
                </a:solidFill>
                <a:uFill>
                  <a:solidFill>
                    <a:srgbClr val="FFFFFF"/>
                  </a:solidFill>
                </a:uFill>
                <a:latin typeface="Arial"/>
              </a:rPr>
              <a:t>Art 2 Abs.1 (</a:t>
            </a:r>
            <a:r>
              <a:rPr lang="de-DE" sz="2600" spc="-1" dirty="0">
                <a:solidFill>
                  <a:srgbClr val="FF420E"/>
                </a:solidFill>
                <a:uFill>
                  <a:solidFill>
                    <a:srgbClr val="FFFFFF"/>
                  </a:solidFill>
                </a:uFill>
                <a:latin typeface="Arial"/>
              </a:rPr>
              <a:t>freie Entfaltung der Persönlichkeit</a:t>
            </a:r>
            <a:r>
              <a:rPr lang="de-DE" sz="2600" spc="-1" dirty="0">
                <a:solidFill>
                  <a:srgbClr val="004586"/>
                </a:solidFill>
                <a:uFill>
                  <a:solidFill>
                    <a:srgbClr val="FFFFFF"/>
                  </a:solidFill>
                </a:uFill>
                <a:latin typeface="Arial"/>
              </a:rPr>
              <a:t>) </a:t>
            </a:r>
            <a:r>
              <a:rPr lang="de-DE" sz="2600" spc="-1" dirty="0" err="1">
                <a:solidFill>
                  <a:srgbClr val="004586"/>
                </a:solidFill>
                <a:uFill>
                  <a:solidFill>
                    <a:srgbClr val="FFFFFF"/>
                  </a:solidFill>
                </a:uFill>
                <a:latin typeface="Arial"/>
              </a:rPr>
              <a:t>i.V.m</a:t>
            </a:r>
            <a:r>
              <a:rPr lang="de-DE" sz="2600" spc="-1" dirty="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600" spc="-1" dirty="0">
                <a:solidFill>
                  <a:srgbClr val="004586"/>
                </a:solidFill>
                <a:uFill>
                  <a:solidFill>
                    <a:srgbClr val="FFFFFF"/>
                  </a:solidFill>
                </a:uFill>
                <a:latin typeface="Arial"/>
              </a:rPr>
              <a:t>Art 1 Abs.1 (</a:t>
            </a:r>
            <a:r>
              <a:rPr lang="de-DE" sz="2600" spc="-1" dirty="0">
                <a:solidFill>
                  <a:srgbClr val="FF420E"/>
                </a:solidFill>
                <a:uFill>
                  <a:solidFill>
                    <a:srgbClr val="FFFFFF"/>
                  </a:solidFill>
                </a:uFill>
                <a:latin typeface="Arial"/>
              </a:rPr>
              <a:t>Menschenwürde</a:t>
            </a:r>
            <a:r>
              <a:rPr lang="de-DE" sz="2600" spc="-1" dirty="0">
                <a:solidFill>
                  <a:srgbClr val="004586"/>
                </a:solidFill>
                <a:uFill>
                  <a:solidFill>
                    <a:srgbClr val="FFFFFF"/>
                  </a:solidFill>
                </a:uFill>
                <a:latin typeface="Arial"/>
              </a:rPr>
              <a:t>) garantiert.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b="1" spc="-1" dirty="0">
                <a:solidFill>
                  <a:srgbClr val="004586"/>
                </a:solidFill>
                <a:uFill>
                  <a:solidFill>
                    <a:srgbClr val="FFFFFF"/>
                  </a:solidFill>
                </a:uFill>
                <a:latin typeface="Arial"/>
              </a:rPr>
              <a:t> </a:t>
            </a:r>
            <a:endParaRPr lang="x-none" sz="2200" spc="-1">
              <a:solidFill>
                <a:srgbClr val="004586"/>
              </a:solidFill>
              <a:uFill>
                <a:solidFill>
                  <a:srgbClr val="FFFFFF"/>
                </a:solidFill>
              </a:uFill>
              <a:latin typeface="Arial"/>
            </a:endParaRPr>
          </a:p>
          <a:p>
            <a:pPr marL="432000" indent="-324000" algn="ctr">
              <a:buClr>
                <a:srgbClr val="000000"/>
              </a:buClr>
              <a:buSzPct val="45000"/>
              <a:buFont typeface="Wingdings" charset="2"/>
              <a:buChar char=""/>
            </a:pPr>
            <a:r>
              <a:rPr lang="de-DE" sz="2800" b="1" spc="-1" dirty="0">
                <a:solidFill>
                  <a:srgbClr val="FF420E"/>
                </a:solidFill>
                <a:uFill>
                  <a:solidFill>
                    <a:srgbClr val="FFFFFF"/>
                  </a:solidFill>
                </a:uFill>
                <a:latin typeface="Arial"/>
              </a:rPr>
              <a:t>"informationelle Selbstbestimmungsrecht"</a:t>
            </a:r>
            <a:endParaRPr lang="x-none" sz="2800" spc="-1">
              <a:solidFill>
                <a:srgbClr val="004586"/>
              </a:solidFill>
              <a:uFill>
                <a:solidFill>
                  <a:srgbClr val="FFFFFF"/>
                </a:solidFill>
              </a:uFill>
              <a:latin typeface="Arial"/>
            </a:endParaRPr>
          </a:p>
        </p:txBody>
      </p:sp>
    </p:spTree>
    <p:extLst>
      <p:ext uri="{BB962C8B-B14F-4D97-AF65-F5344CB8AC3E}">
        <p14:creationId xmlns:p14="http://schemas.microsoft.com/office/powerpoint/2010/main" val="31822586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267873"/>
            <a:ext cx="8517458" cy="4770537"/>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Was </a:t>
            </a:r>
            <a:r>
              <a:rPr lang="de-DE" sz="2600" spc="-1" dirty="0">
                <a:solidFill>
                  <a:srgbClr val="004586"/>
                </a:solidFill>
                <a:uFill>
                  <a:solidFill>
                    <a:srgbClr val="FFFFFF"/>
                  </a:solidFill>
                </a:uFill>
                <a:latin typeface="Arial"/>
              </a:rPr>
              <a:t>sind die Aufgaben (Art 39 DSGVO) eines Datenschutzbeauftragten?</a:t>
            </a:r>
          </a:p>
          <a:p>
            <a:pPr marL="0" lvl="1">
              <a:buClr>
                <a:srgbClr val="000000"/>
              </a:buClr>
              <a:buSzPct val="45000"/>
            </a:pPr>
            <a:endParaRPr lang="de-DE" sz="2600" spc="-1" dirty="0">
              <a:solidFill>
                <a:srgbClr val="004586"/>
              </a:solidFill>
              <a:uFill>
                <a:solidFill>
                  <a:srgbClr val="FFFFFF"/>
                </a:solidFill>
              </a:uFill>
              <a:latin typeface="Arial"/>
            </a:endParaRPr>
          </a:p>
          <a:p>
            <a:pPr marL="449263" lvl="1" indent="-449263">
              <a:buClr>
                <a:srgbClr val="000000"/>
              </a:buClr>
              <a:buSzPct val="45000"/>
              <a:buFont typeface="Wingdings" charset="2"/>
              <a:buChar char=""/>
            </a:pPr>
            <a:r>
              <a:rPr lang="de-DE" sz="2600" spc="-1" dirty="0">
                <a:solidFill>
                  <a:srgbClr val="004586"/>
                </a:solidFill>
                <a:uFill>
                  <a:solidFill>
                    <a:srgbClr val="FFFFFF"/>
                  </a:solidFill>
                </a:uFill>
                <a:latin typeface="Arial"/>
              </a:rPr>
              <a:t>Außerdem steht der Datenschutzbeauftragte in Kontakt mit der Aufsichtsbehörde und unterstützt den Verein bei der Erfüllung seiner Aufgaben. </a:t>
            </a:r>
            <a:endParaRPr lang="de-DE" sz="2600" spc="-1" dirty="0" smtClean="0">
              <a:solidFill>
                <a:srgbClr val="004586"/>
              </a:solidFill>
              <a:uFill>
                <a:solidFill>
                  <a:srgbClr val="FFFFFF"/>
                </a:solidFill>
              </a:uFill>
              <a:latin typeface="Arial"/>
            </a:endParaRPr>
          </a:p>
          <a:p>
            <a:pPr marL="0" lvl="1">
              <a:buClr>
                <a:srgbClr val="000000"/>
              </a:buClr>
              <a:buSzPct val="45000"/>
            </a:pPr>
            <a:endParaRPr lang="de-DE" sz="2600" spc="-1" dirty="0" smtClean="0">
              <a:solidFill>
                <a:srgbClr val="004586"/>
              </a:solidFill>
              <a:uFill>
                <a:solidFill>
                  <a:srgbClr val="FFFFFF"/>
                </a:solidFill>
              </a:uFill>
              <a:latin typeface="Arial"/>
            </a:endParaRPr>
          </a:p>
          <a:p>
            <a:pPr marL="449263" lvl="1" indent="-449263">
              <a:buClr>
                <a:srgbClr val="000000"/>
              </a:buClr>
              <a:buSzPct val="45000"/>
              <a:buFont typeface="Wingdings" charset="2"/>
              <a:buChar char=""/>
            </a:pPr>
            <a:r>
              <a:rPr lang="de-DE" sz="2600" spc="-1" dirty="0" smtClean="0">
                <a:solidFill>
                  <a:srgbClr val="004586"/>
                </a:solidFill>
                <a:uFill>
                  <a:solidFill>
                    <a:srgbClr val="FFFFFF"/>
                  </a:solidFill>
                </a:uFill>
                <a:latin typeface="Arial"/>
              </a:rPr>
              <a:t>Seinerseits </a:t>
            </a:r>
            <a:r>
              <a:rPr lang="de-DE" sz="2600" spc="-1" dirty="0">
                <a:solidFill>
                  <a:srgbClr val="004586"/>
                </a:solidFill>
                <a:uFill>
                  <a:solidFill>
                    <a:srgbClr val="FFFFFF"/>
                  </a:solidFill>
                </a:uFill>
                <a:latin typeface="Arial"/>
              </a:rPr>
              <a:t>soll der Verein den Datenschutzbeauftragten bei der Erfüllung von dessen datenschutzrechtlichen Pflichten unterstützen, Art. 39 DSGVO, § 7 BDSG (neu).</a:t>
            </a:r>
          </a:p>
          <a:p>
            <a:pPr marL="449263" indent="-449263"/>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42155827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267873"/>
            <a:ext cx="8517458" cy="4278094"/>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Welcher </a:t>
            </a:r>
            <a:r>
              <a:rPr lang="de-DE" sz="2600" spc="-1" dirty="0">
                <a:solidFill>
                  <a:srgbClr val="004586"/>
                </a:solidFill>
                <a:uFill>
                  <a:solidFill>
                    <a:srgbClr val="FFFFFF"/>
                  </a:solidFill>
                </a:uFill>
                <a:latin typeface="Arial"/>
              </a:rPr>
              <a:t>Haftung ist der Datenschutzbeauftragte ausgesetzt?</a:t>
            </a:r>
          </a:p>
          <a:p>
            <a:pPr marL="0" lvl="1">
              <a:buClr>
                <a:srgbClr val="000000"/>
              </a:buClr>
              <a:buSzPct val="45000"/>
            </a:pPr>
            <a:r>
              <a:rPr lang="de-DE" sz="2000" spc="-1" dirty="0">
                <a:solidFill>
                  <a:srgbClr val="004586"/>
                </a:solidFill>
                <a:uFill>
                  <a:solidFill>
                    <a:srgbClr val="FFFFFF"/>
                  </a:solidFill>
                </a:uFill>
                <a:latin typeface="Arial"/>
              </a:rPr>
              <a:t>Ein Datenschutzbeauftragter kann viele Fehler machen, für die er haftbar gemacht werden kann. </a:t>
            </a:r>
            <a:endParaRPr lang="de-DE" sz="2000" spc="-1" dirty="0" smtClean="0">
              <a:solidFill>
                <a:srgbClr val="004586"/>
              </a:solidFill>
              <a:uFill>
                <a:solidFill>
                  <a:srgbClr val="FFFFFF"/>
                </a:solidFill>
              </a:uFill>
              <a:latin typeface="Arial"/>
            </a:endParaRPr>
          </a:p>
          <a:p>
            <a:pPr marL="0" lvl="1">
              <a:buClr>
                <a:srgbClr val="000000"/>
              </a:buClr>
              <a:buSzPct val="45000"/>
            </a:pPr>
            <a:r>
              <a:rPr lang="de-DE" sz="2000" spc="-1" dirty="0" smtClean="0">
                <a:solidFill>
                  <a:srgbClr val="004586"/>
                </a:solidFill>
                <a:uFill>
                  <a:solidFill>
                    <a:srgbClr val="FFFFFF"/>
                  </a:solidFill>
                </a:uFill>
                <a:latin typeface="Arial"/>
              </a:rPr>
              <a:t>So </a:t>
            </a:r>
            <a:r>
              <a:rPr lang="de-DE" sz="2000" spc="-1" dirty="0">
                <a:solidFill>
                  <a:srgbClr val="004586"/>
                </a:solidFill>
                <a:uFill>
                  <a:solidFill>
                    <a:srgbClr val="FFFFFF"/>
                  </a:solidFill>
                </a:uFill>
                <a:latin typeface="Arial"/>
              </a:rPr>
              <a:t>kann unter Umständen eine Haftung entstehen, wenn er datenschutzrechtliche Probleme erkennt, diese jedoch nicht dem Verein mitteilt, und daraus ein Schaden bei Mitgliedern oder dem Verein entsteht, z.B. durch die Verhängung eines Bußgeldes. </a:t>
            </a:r>
            <a:endParaRPr lang="de-DE" sz="2000" spc="-1" dirty="0" smtClean="0">
              <a:solidFill>
                <a:srgbClr val="004586"/>
              </a:solidFill>
              <a:uFill>
                <a:solidFill>
                  <a:srgbClr val="FFFFFF"/>
                </a:solidFill>
              </a:uFill>
              <a:latin typeface="Arial"/>
            </a:endParaRPr>
          </a:p>
          <a:p>
            <a:pPr marL="0" lvl="1">
              <a:buClr>
                <a:srgbClr val="000000"/>
              </a:buClr>
              <a:buSzPct val="45000"/>
            </a:pPr>
            <a:endParaRPr lang="de-DE" sz="2000" spc="-1" dirty="0">
              <a:solidFill>
                <a:srgbClr val="004586"/>
              </a:solidFill>
              <a:uFill>
                <a:solidFill>
                  <a:srgbClr val="FFFFFF"/>
                </a:solidFill>
              </a:uFill>
              <a:latin typeface="Arial"/>
            </a:endParaRPr>
          </a:p>
          <a:p>
            <a:pPr marL="0" lvl="1">
              <a:buClr>
                <a:srgbClr val="000000"/>
              </a:buClr>
              <a:buSzPct val="45000"/>
            </a:pPr>
            <a:r>
              <a:rPr lang="de-DE" sz="2000" spc="-1" dirty="0" smtClean="0">
                <a:solidFill>
                  <a:srgbClr val="004586"/>
                </a:solidFill>
                <a:uFill>
                  <a:solidFill>
                    <a:srgbClr val="FFFFFF"/>
                  </a:solidFill>
                </a:uFill>
                <a:latin typeface="Arial"/>
              </a:rPr>
              <a:t>Aber </a:t>
            </a:r>
            <a:r>
              <a:rPr lang="de-DE" sz="2000" spc="-1" dirty="0">
                <a:solidFill>
                  <a:srgbClr val="004586"/>
                </a:solidFill>
                <a:uFill>
                  <a:solidFill>
                    <a:srgbClr val="FFFFFF"/>
                  </a:solidFill>
                </a:uFill>
                <a:latin typeface="Arial"/>
              </a:rPr>
              <a:t>auch Schäden, die durch mangelndes Fachwissen nicht erkannt wurden, aber hätten erkannt werden müssen, können Schadensersatzansprüche auslösen. Für eine Haftung kommen somit zahlreiche verschiedene Sachverhalte in Betracht.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20041983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267873"/>
            <a:ext cx="8517458" cy="5139869"/>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Welcher </a:t>
            </a:r>
            <a:r>
              <a:rPr lang="de-DE" sz="2600" spc="-1" dirty="0">
                <a:solidFill>
                  <a:srgbClr val="004586"/>
                </a:solidFill>
                <a:uFill>
                  <a:solidFill>
                    <a:srgbClr val="FFFFFF"/>
                  </a:solidFill>
                </a:uFill>
                <a:latin typeface="Arial"/>
              </a:rPr>
              <a:t>Haftung ist der Datenschutzbeauftragte ausgesetzt?</a:t>
            </a:r>
          </a:p>
          <a:p>
            <a:pPr marL="0" lvl="1">
              <a:buClr>
                <a:srgbClr val="000000"/>
              </a:buClr>
              <a:buSzPct val="45000"/>
            </a:pPr>
            <a:endParaRPr lang="de-DE" sz="1600" spc="-1" dirty="0">
              <a:solidFill>
                <a:srgbClr val="004586"/>
              </a:solidFill>
              <a:uFill>
                <a:solidFill>
                  <a:srgbClr val="FFFFFF"/>
                </a:solidFill>
              </a:uFill>
              <a:latin typeface="Arial"/>
            </a:endParaRPr>
          </a:p>
          <a:p>
            <a:pPr marL="0" lvl="1">
              <a:buClr>
                <a:srgbClr val="000000"/>
              </a:buClr>
              <a:buSzPct val="45000"/>
            </a:pPr>
            <a:r>
              <a:rPr lang="de-DE" sz="2000" spc="-1" dirty="0">
                <a:solidFill>
                  <a:srgbClr val="004586"/>
                </a:solidFill>
                <a:uFill>
                  <a:solidFill>
                    <a:srgbClr val="FFFFFF"/>
                  </a:solidFill>
                </a:uFill>
                <a:latin typeface="Arial"/>
              </a:rPr>
              <a:t>Der Datenschutzbeauftragte kann jedoch sein Haftungsrisiko durch Abschluss eines Haftpflichtversicherungsvertrages abmildern. </a:t>
            </a:r>
            <a:endParaRPr lang="de-DE" sz="2000" spc="-1" dirty="0" smtClean="0">
              <a:solidFill>
                <a:srgbClr val="004586"/>
              </a:solidFill>
              <a:uFill>
                <a:solidFill>
                  <a:srgbClr val="FFFFFF"/>
                </a:solidFill>
              </a:uFill>
              <a:latin typeface="Arial"/>
            </a:endParaRPr>
          </a:p>
          <a:p>
            <a:pPr marL="0" lvl="1">
              <a:buClr>
                <a:srgbClr val="000000"/>
              </a:buClr>
              <a:buSzPct val="45000"/>
            </a:pPr>
            <a:r>
              <a:rPr lang="de-DE" sz="2000" spc="-1" dirty="0" smtClean="0">
                <a:solidFill>
                  <a:srgbClr val="004586"/>
                </a:solidFill>
                <a:uFill>
                  <a:solidFill>
                    <a:srgbClr val="FFFFFF"/>
                  </a:solidFill>
                </a:uFill>
                <a:latin typeface="Arial"/>
              </a:rPr>
              <a:t>Außerdem </a:t>
            </a:r>
            <a:r>
              <a:rPr lang="de-DE" sz="2000" spc="-1" dirty="0">
                <a:solidFill>
                  <a:srgbClr val="004586"/>
                </a:solidFill>
                <a:uFill>
                  <a:solidFill>
                    <a:srgbClr val="FFFFFF"/>
                  </a:solidFill>
                </a:uFill>
                <a:latin typeface="Arial"/>
              </a:rPr>
              <a:t>besteht die Möglichkeit, dass der Verein den Datenschutzbeauftragten von Schadensersatzansprüchen, auch gegenüber Dritten, freistellt. Diese Vorgehensweise bietet sich insbesondere bei Benennung eines Datenschutzbeauftragten aus den Reihen der Vereinsmitglieder an. </a:t>
            </a:r>
            <a:endParaRPr lang="de-DE" sz="2000" spc="-1" dirty="0" smtClean="0">
              <a:solidFill>
                <a:srgbClr val="004586"/>
              </a:solidFill>
              <a:uFill>
                <a:solidFill>
                  <a:srgbClr val="FFFFFF"/>
                </a:solidFill>
              </a:uFill>
              <a:latin typeface="Arial"/>
            </a:endParaRPr>
          </a:p>
          <a:p>
            <a:pPr marL="0" lvl="1">
              <a:buClr>
                <a:srgbClr val="000000"/>
              </a:buClr>
              <a:buSzPct val="45000"/>
            </a:pPr>
            <a:endParaRPr lang="de-DE" sz="2000" spc="-1" dirty="0" smtClean="0">
              <a:solidFill>
                <a:srgbClr val="004586"/>
              </a:solidFill>
              <a:uFill>
                <a:solidFill>
                  <a:srgbClr val="FFFFFF"/>
                </a:solidFill>
              </a:uFill>
              <a:latin typeface="Arial"/>
            </a:endParaRPr>
          </a:p>
          <a:p>
            <a:pPr marL="0" lvl="1">
              <a:buClr>
                <a:srgbClr val="000000"/>
              </a:buClr>
              <a:buSzPct val="45000"/>
            </a:pPr>
            <a:r>
              <a:rPr lang="de-DE" sz="2000" spc="-1" dirty="0" smtClean="0">
                <a:solidFill>
                  <a:srgbClr val="004586"/>
                </a:solidFill>
                <a:uFill>
                  <a:solidFill>
                    <a:srgbClr val="FFFFFF"/>
                  </a:solidFill>
                </a:uFill>
                <a:latin typeface="Arial"/>
              </a:rPr>
              <a:t>Zu </a:t>
            </a:r>
            <a:r>
              <a:rPr lang="de-DE" sz="2000" spc="-1" dirty="0">
                <a:solidFill>
                  <a:srgbClr val="004586"/>
                </a:solidFill>
                <a:uFill>
                  <a:solidFill>
                    <a:srgbClr val="FFFFFF"/>
                  </a:solidFill>
                </a:uFill>
                <a:latin typeface="Arial"/>
              </a:rPr>
              <a:t>beachten ist jedoch, dass eine Freistellung wie auch ein Versicherungsschutz grundsätzlich seine Grenzen bei grob fahrlässigem Verhalten findet. Verletzt der Datenschutzbeauftragte die zu beachtende Sorgfalt in besonders schwerem Maße, ist er grundsätzlich persönlich für den entstehenden Schaden verantwortlich.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Der Datenschutzbeauftragte</a:t>
            </a:r>
            <a:endParaRPr lang="de-DE" dirty="0"/>
          </a:p>
        </p:txBody>
      </p:sp>
    </p:spTree>
    <p:extLst>
      <p:ext uri="{BB962C8B-B14F-4D97-AF65-F5344CB8AC3E}">
        <p14:creationId xmlns:p14="http://schemas.microsoft.com/office/powerpoint/2010/main" val="1783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85410" cy="5078313"/>
          </a:xfrm>
          <a:prstGeom prst="rect">
            <a:avLst/>
          </a:prstGeom>
          <a:noFill/>
        </p:spPr>
        <p:txBody>
          <a:bodyPr wrap="square" rtlCol="0">
            <a:spAutoFit/>
          </a:bodyPr>
          <a:lstStyle/>
          <a:p>
            <a:pPr marL="177800" lvl="1">
              <a:buClr>
                <a:srgbClr val="000000"/>
              </a:buClr>
              <a:buSzPct val="45000"/>
            </a:pPr>
            <a:r>
              <a:rPr lang="de-DE" b="1" spc="-1" dirty="0" smtClean="0">
                <a:solidFill>
                  <a:srgbClr val="004586"/>
                </a:solidFill>
                <a:uFill>
                  <a:solidFill>
                    <a:srgbClr val="FFFFFF"/>
                  </a:solidFill>
                </a:uFill>
                <a:latin typeface="Arial"/>
              </a:rPr>
              <a:t>Beispiel</a:t>
            </a:r>
          </a:p>
          <a:p>
            <a:pPr marL="177800" lvl="1">
              <a:buClr>
                <a:srgbClr val="000000"/>
              </a:buClr>
              <a:buSzPct val="45000"/>
            </a:pPr>
            <a:r>
              <a:rPr lang="de-DE" b="1" spc="-1" dirty="0" smtClean="0">
                <a:solidFill>
                  <a:srgbClr val="004586"/>
                </a:solidFill>
                <a:uFill>
                  <a:solidFill>
                    <a:srgbClr val="FFFFFF"/>
                  </a:solidFill>
                </a:uFill>
                <a:latin typeface="Arial"/>
              </a:rPr>
              <a:t>Ein Schützenverein hat 200 Mitglieder, einen ersten Vorstand, einen Kassierer sowie einen Schriftführer (§ 26 BGB) sowie fünf Personen, die nach der sog. Übungsleiterpauschale bezahlt werden. Die Mitgliederverwaltung erfolgt durch den Schriftführer selbst. Die Verwaltung der Mitgliedsbeiträge erfolgt dagegen durch den Kassierer. Der Verein betreibt zudem eine kleine Website, die bei einem Dienstleister gehostet ist, auf der Mitgliederfotos veröffentlicht werden.  </a:t>
            </a:r>
          </a:p>
          <a:p>
            <a:pPr marL="177800" lvl="1">
              <a:buClr>
                <a:srgbClr val="000000"/>
              </a:buClr>
              <a:buSzPct val="45000"/>
            </a:pPr>
            <a:endParaRPr lang="de-DE" b="1" spc="-1" dirty="0">
              <a:solidFill>
                <a:srgbClr val="004586"/>
              </a:solidFill>
              <a:uFill>
                <a:solidFill>
                  <a:srgbClr val="FFFFFF"/>
                </a:solidFill>
              </a:uFill>
              <a:latin typeface="Arial"/>
            </a:endParaRPr>
          </a:p>
          <a:p>
            <a:pPr marL="177800" lvl="1">
              <a:buClr>
                <a:srgbClr val="000000"/>
              </a:buClr>
              <a:buSzPct val="45000"/>
            </a:pPr>
            <a:r>
              <a:rPr lang="de-DE" b="1" spc="-1" dirty="0" smtClean="0">
                <a:solidFill>
                  <a:srgbClr val="004586"/>
                </a:solidFill>
                <a:uFill>
                  <a:solidFill>
                    <a:srgbClr val="FFFFFF"/>
                  </a:solidFill>
                </a:uFill>
                <a:latin typeface="Arial"/>
              </a:rPr>
              <a:t>Wesentliche Verarbeitungstätigkeiten wären in dem Verein:</a:t>
            </a:r>
          </a:p>
          <a:p>
            <a:pPr marL="463550" lvl="1" indent="-285750">
              <a:buClr>
                <a:srgbClr val="000000"/>
              </a:buClr>
              <a:buSzPct val="45000"/>
              <a:buFontTx/>
              <a:buChar char="-"/>
            </a:pPr>
            <a:r>
              <a:rPr lang="de-DE" b="1" spc="-1" dirty="0" smtClean="0">
                <a:solidFill>
                  <a:srgbClr val="004586"/>
                </a:solidFill>
                <a:uFill>
                  <a:solidFill>
                    <a:srgbClr val="FFFFFF"/>
                  </a:solidFill>
                </a:uFill>
                <a:latin typeface="Arial"/>
              </a:rPr>
              <a:t>Lohnabrechnung (über einen externen Dienstleister)</a:t>
            </a:r>
          </a:p>
          <a:p>
            <a:pPr marL="463550" lvl="1" indent="-285750">
              <a:buClr>
                <a:srgbClr val="000000"/>
              </a:buClr>
              <a:buSzPct val="45000"/>
              <a:buFontTx/>
              <a:buChar char="-"/>
            </a:pPr>
            <a:r>
              <a:rPr lang="de-DE" b="1" spc="-1" dirty="0" smtClean="0">
                <a:solidFill>
                  <a:srgbClr val="004586"/>
                </a:solidFill>
                <a:uFill>
                  <a:solidFill>
                    <a:srgbClr val="FFFFFF"/>
                  </a:solidFill>
                </a:uFill>
                <a:latin typeface="Arial"/>
              </a:rPr>
              <a:t>Mitgliederverwaltung</a:t>
            </a:r>
          </a:p>
          <a:p>
            <a:pPr marL="463550" lvl="1" indent="-285750">
              <a:buClr>
                <a:srgbClr val="000000"/>
              </a:buClr>
              <a:buSzPct val="45000"/>
              <a:buFontTx/>
              <a:buChar char="-"/>
            </a:pPr>
            <a:r>
              <a:rPr lang="de-DE" b="1" spc="-1" dirty="0" smtClean="0">
                <a:solidFill>
                  <a:srgbClr val="004586"/>
                </a:solidFill>
                <a:uFill>
                  <a:solidFill>
                    <a:srgbClr val="FFFFFF"/>
                  </a:solidFill>
                </a:uFill>
                <a:latin typeface="Arial"/>
              </a:rPr>
              <a:t>Betrieb der Website des Schützenvereins (über Hosting-Pakte eines externen Dienstleisters)</a:t>
            </a:r>
          </a:p>
          <a:p>
            <a:pPr marL="463550" lvl="1" indent="-285750">
              <a:buClr>
                <a:srgbClr val="000000"/>
              </a:buClr>
              <a:buSzPct val="45000"/>
              <a:buFontTx/>
              <a:buChar char="-"/>
            </a:pPr>
            <a:r>
              <a:rPr lang="de-DE" b="1" spc="-1" dirty="0" smtClean="0">
                <a:solidFill>
                  <a:srgbClr val="004586"/>
                </a:solidFill>
                <a:uFill>
                  <a:solidFill>
                    <a:srgbClr val="FFFFFF"/>
                  </a:solidFill>
                </a:uFill>
                <a:latin typeface="Arial"/>
              </a:rPr>
              <a:t>Veröffentlichung von Mitgliederfotos auf der eigenen Website</a:t>
            </a:r>
          </a:p>
          <a:p>
            <a:pPr marL="463550" lvl="1" indent="-285750">
              <a:buClr>
                <a:srgbClr val="000000"/>
              </a:buClr>
              <a:buSzPct val="45000"/>
              <a:buFontTx/>
              <a:buChar char="-"/>
            </a:pPr>
            <a:r>
              <a:rPr lang="de-DE" b="1" spc="-1" dirty="0" smtClean="0">
                <a:solidFill>
                  <a:srgbClr val="004586"/>
                </a:solidFill>
                <a:uFill>
                  <a:solidFill>
                    <a:srgbClr val="FFFFFF"/>
                  </a:solidFill>
                </a:uFill>
                <a:latin typeface="Arial"/>
              </a:rPr>
              <a:t>Beitragsverwaltung</a:t>
            </a:r>
            <a:r>
              <a:rPr lang="de-DE" dirty="0" smtClean="0"/>
              <a:t> </a:t>
            </a:r>
            <a:endParaRPr lang="de-DE" dirty="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Verzeichnis von Verarbeitungstätigkeiten (VVT)</a:t>
            </a:r>
            <a:endParaRPr lang="de-DE" dirty="0"/>
          </a:p>
        </p:txBody>
      </p:sp>
    </p:spTree>
    <p:extLst>
      <p:ext uri="{BB962C8B-B14F-4D97-AF65-F5344CB8AC3E}">
        <p14:creationId xmlns:p14="http://schemas.microsoft.com/office/powerpoint/2010/main" val="4233716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85410" cy="4924425"/>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Erstellen Sie eine </a:t>
            </a:r>
            <a:r>
              <a:rPr lang="de-DE" sz="2600" spc="-1" dirty="0" smtClean="0">
                <a:solidFill>
                  <a:srgbClr val="FF420E"/>
                </a:solidFill>
                <a:uFill>
                  <a:solidFill>
                    <a:srgbClr val="FFFFFF"/>
                  </a:solidFill>
                </a:uFill>
                <a:latin typeface="Arial"/>
              </a:rPr>
              <a:t>Tabelle mit Tätigkeiten</a:t>
            </a:r>
            <a:r>
              <a:rPr lang="de-DE" sz="2600" spc="-1" dirty="0">
                <a:solidFill>
                  <a:srgbClr val="004586"/>
                </a:solidFill>
                <a:uFill>
                  <a:solidFill>
                    <a:srgbClr val="FFFFFF"/>
                  </a:solidFill>
                </a:uFill>
                <a:latin typeface="Arial"/>
              </a:rPr>
              <a:t>, die in Ihrem Verein zur Anwendung kommen.</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Für </a:t>
            </a:r>
            <a:r>
              <a:rPr lang="x-none" sz="2600" spc="-1">
                <a:solidFill>
                  <a:srgbClr val="004586"/>
                </a:solidFill>
                <a:uFill>
                  <a:solidFill>
                    <a:srgbClr val="FFFFFF"/>
                  </a:solidFill>
                </a:uFill>
                <a:latin typeface="Arial"/>
              </a:rPr>
              <a:t>die Spalten gehen</a:t>
            </a:r>
            <a:r>
              <a:rPr lang="de-DE" sz="2600" spc="-1" dirty="0">
                <a:solidFill>
                  <a:srgbClr val="004586"/>
                </a:solidFill>
                <a:uFill>
                  <a:solidFill>
                    <a:srgbClr val="FFFFFF"/>
                  </a:solidFill>
                </a:uFill>
                <a:latin typeface="Arial"/>
              </a:rPr>
              <a:t> Sie nach den Angaben in </a:t>
            </a:r>
            <a:r>
              <a:rPr lang="de-DE" sz="2600" spc="-1" dirty="0">
                <a:solidFill>
                  <a:srgbClr val="FF420E"/>
                </a:solidFill>
                <a:uFill>
                  <a:solidFill>
                    <a:srgbClr val="FFFFFF"/>
                  </a:solidFill>
                </a:uFill>
                <a:latin typeface="Arial"/>
              </a:rPr>
              <a:t>Artikel 30 Abs. 1 </a:t>
            </a:r>
            <a:r>
              <a:rPr lang="de-DE" sz="2600" spc="-1" dirty="0" err="1">
                <a:solidFill>
                  <a:srgbClr val="FF420E"/>
                </a:solidFill>
                <a:uFill>
                  <a:solidFill>
                    <a:srgbClr val="FFFFFF"/>
                  </a:solidFill>
                </a:uFill>
                <a:latin typeface="Arial"/>
              </a:rPr>
              <a:t>lit</a:t>
            </a:r>
            <a:r>
              <a:rPr lang="de-DE" sz="2600" spc="-1" dirty="0">
                <a:solidFill>
                  <a:srgbClr val="FF420E"/>
                </a:solidFill>
                <a:uFill>
                  <a:solidFill>
                    <a:srgbClr val="FFFFFF"/>
                  </a:solidFill>
                </a:uFill>
                <a:latin typeface="Arial"/>
              </a:rPr>
              <a:t> a-g </a:t>
            </a:r>
            <a:r>
              <a:rPr lang="de-DE" sz="2600" spc="-1" dirty="0">
                <a:solidFill>
                  <a:srgbClr val="004586"/>
                </a:solidFill>
                <a:uFill>
                  <a:solidFill>
                    <a:srgbClr val="FFFFFF"/>
                  </a:solidFill>
                </a:uFill>
                <a:latin typeface="Arial"/>
              </a:rPr>
              <a:t>DSGVO vor.</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Für </a:t>
            </a:r>
            <a:r>
              <a:rPr lang="x-none" sz="2600" spc="-1">
                <a:solidFill>
                  <a:srgbClr val="004586"/>
                </a:solidFill>
                <a:uFill>
                  <a:solidFill>
                    <a:srgbClr val="FFFFFF"/>
                  </a:solidFill>
                </a:uFill>
                <a:latin typeface="Arial"/>
              </a:rPr>
              <a:t>die Zeilen überlegen</a:t>
            </a:r>
            <a:r>
              <a:rPr lang="de-DE" sz="2600" spc="-1" dirty="0">
                <a:solidFill>
                  <a:srgbClr val="004586"/>
                </a:solidFill>
                <a:uFill>
                  <a:solidFill>
                    <a:srgbClr val="FFFFFF"/>
                  </a:solidFill>
                </a:uFill>
                <a:latin typeface="Arial"/>
              </a:rPr>
              <a:t> Sie, welche voneinander </a:t>
            </a:r>
            <a:r>
              <a:rPr lang="de-DE" sz="2600" spc="-1" dirty="0">
                <a:solidFill>
                  <a:srgbClr val="FF420E"/>
                </a:solidFill>
                <a:uFill>
                  <a:solidFill>
                    <a:srgbClr val="FFFFFF"/>
                  </a:solidFill>
                </a:uFill>
                <a:latin typeface="Arial"/>
              </a:rPr>
              <a:t>abgegrenzte Tätigkeiten</a:t>
            </a:r>
            <a:r>
              <a:rPr lang="de-DE" sz="2600" spc="-1" dirty="0">
                <a:solidFill>
                  <a:srgbClr val="004586"/>
                </a:solidFill>
                <a:uFill>
                  <a:solidFill>
                    <a:srgbClr val="FFFFFF"/>
                  </a:solidFill>
                </a:uFill>
                <a:latin typeface="Arial"/>
              </a:rPr>
              <a:t> es in Ihrem Verein gibt.</a:t>
            </a:r>
            <a:endParaRPr lang="x-none" sz="26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Welche Daten werden verarbeitet</a:t>
            </a:r>
            <a:endParaRPr lang="x-none" sz="22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Bei welcher Tätigkeit werden sie verarbeitet</a:t>
            </a:r>
            <a:endParaRPr lang="x-none" sz="22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Von wem werden sie verarbeitet</a:t>
            </a:r>
            <a:endParaRPr lang="x-none" sz="22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Wer sieht die Daten noch?</a:t>
            </a:r>
            <a:endParaRPr lang="x-none" sz="22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Wann werden die Daten gelöscht</a:t>
            </a:r>
            <a:endParaRPr lang="x-none" sz="2200" spc="-1">
              <a:solidFill>
                <a:srgbClr val="004586"/>
              </a:solidFill>
              <a:uFill>
                <a:solidFill>
                  <a:srgbClr val="FFFFFF"/>
                </a:solidFill>
              </a:uFill>
              <a:latin typeface="Arial"/>
            </a:endParaRPr>
          </a:p>
          <a:p>
            <a:pPr marL="1296000" lvl="2" indent="-288000">
              <a:buClr>
                <a:srgbClr val="000000"/>
              </a:buClr>
              <a:buFont typeface="StarSymbol"/>
              <a:buAutoNum type="alphaLcParenR"/>
            </a:pPr>
            <a:r>
              <a:rPr lang="de-DE" sz="2200" spc="-1" dirty="0">
                <a:solidFill>
                  <a:srgbClr val="004586"/>
                </a:solidFill>
                <a:uFill>
                  <a:solidFill>
                    <a:srgbClr val="FFFFFF"/>
                  </a:solidFill>
                </a:uFill>
                <a:latin typeface="Arial"/>
              </a:rPr>
              <a:t> </a:t>
            </a:r>
            <a:r>
              <a:rPr lang="de-DE" sz="2200" spc="-1" dirty="0" smtClean="0">
                <a:solidFill>
                  <a:srgbClr val="004586"/>
                </a:solidFill>
                <a:uFill>
                  <a:solidFill>
                    <a:srgbClr val="FFFFFF"/>
                  </a:solidFill>
                </a:uFill>
                <a:latin typeface="Arial"/>
              </a:rPr>
              <a:t>Dürfen die </a:t>
            </a:r>
            <a:r>
              <a:rPr lang="de-DE" sz="2200" spc="-1" dirty="0">
                <a:solidFill>
                  <a:srgbClr val="004586"/>
                </a:solidFill>
                <a:uFill>
                  <a:solidFill>
                    <a:srgbClr val="FFFFFF"/>
                  </a:solidFill>
                </a:uFill>
                <a:latin typeface="Arial"/>
              </a:rPr>
              <a:t>Daten überhaupt </a:t>
            </a:r>
            <a:r>
              <a:rPr lang="de-DE" sz="2200" spc="-1" dirty="0" smtClean="0">
                <a:solidFill>
                  <a:srgbClr val="004586"/>
                </a:solidFill>
                <a:uFill>
                  <a:solidFill>
                    <a:srgbClr val="FFFFFF"/>
                  </a:solidFill>
                </a:uFill>
                <a:latin typeface="Arial"/>
              </a:rPr>
              <a:t>verarbeitet werden?</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Verzeichnis von Verarbeitungstätigkeiten (VVT)</a:t>
            </a:r>
            <a:endParaRPr lang="de-DE" dirty="0"/>
          </a:p>
        </p:txBody>
      </p:sp>
    </p:spTree>
    <p:extLst>
      <p:ext uri="{BB962C8B-B14F-4D97-AF65-F5344CB8AC3E}">
        <p14:creationId xmlns:p14="http://schemas.microsoft.com/office/powerpoint/2010/main" val="28694819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13402" cy="4216539"/>
          </a:xfrm>
          <a:prstGeom prst="rect">
            <a:avLst/>
          </a:prstGeom>
          <a:noFill/>
        </p:spPr>
        <p:txBody>
          <a:bodyPr wrap="square" rtlCol="0">
            <a:spAutoFit/>
          </a:bodyPr>
          <a:lstStyle/>
          <a:p>
            <a:pPr marL="361950" lvl="1" indent="-276225">
              <a:buClr>
                <a:srgbClr val="000000"/>
              </a:buClr>
              <a:buSzPct val="45000"/>
              <a:buFont typeface="Wingdings" charset="2"/>
              <a:buChar char=""/>
            </a:pPr>
            <a:r>
              <a:rPr lang="de-DE" sz="2600" spc="-1" dirty="0">
                <a:solidFill>
                  <a:srgbClr val="004586"/>
                </a:solidFill>
                <a:uFill>
                  <a:solidFill>
                    <a:srgbClr val="FFFFFF"/>
                  </a:solidFill>
                </a:uFill>
                <a:latin typeface="Arial"/>
              </a:rPr>
              <a:t>Ein einfaches Word-Dokument reicht hier </a:t>
            </a:r>
            <a:r>
              <a:rPr lang="de-DE" sz="2600" spc="-1" dirty="0" smtClean="0">
                <a:solidFill>
                  <a:srgbClr val="004586"/>
                </a:solidFill>
                <a:uFill>
                  <a:solidFill>
                    <a:srgbClr val="FFFFFF"/>
                  </a:solidFill>
                </a:uFill>
                <a:latin typeface="Arial"/>
              </a:rPr>
              <a:t>aus.</a:t>
            </a:r>
            <a:endParaRPr lang="x-none" sz="2600" spc="-1">
              <a:solidFill>
                <a:srgbClr val="004586"/>
              </a:solidFill>
              <a:uFill>
                <a:solidFill>
                  <a:srgbClr val="FFFFFF"/>
                </a:solidFill>
              </a:uFill>
              <a:latin typeface="Arial"/>
            </a:endParaRPr>
          </a:p>
          <a:p>
            <a:pPr marL="361950" lvl="1" indent="-276225">
              <a:buClr>
                <a:srgbClr val="000000"/>
              </a:buClr>
              <a:buSzPct val="45000"/>
              <a:buFont typeface="Wingdings" charset="2"/>
              <a:buChar char=""/>
            </a:pPr>
            <a:r>
              <a:rPr lang="de-DE" sz="2600" spc="-1" dirty="0">
                <a:solidFill>
                  <a:srgbClr val="004586"/>
                </a:solidFill>
                <a:uFill>
                  <a:solidFill>
                    <a:srgbClr val="FFFFFF"/>
                  </a:solidFill>
                </a:uFill>
                <a:latin typeface="Arial"/>
              </a:rPr>
              <a:t>Welche </a:t>
            </a:r>
            <a:r>
              <a:rPr lang="de-DE" sz="2600" u="sng" spc="-1" dirty="0">
                <a:solidFill>
                  <a:srgbClr val="FF420E"/>
                </a:solidFill>
                <a:uFill>
                  <a:solidFill>
                    <a:srgbClr val="FFFFFF"/>
                  </a:solidFill>
                </a:uFill>
                <a:latin typeface="Arial"/>
              </a:rPr>
              <a:t>organisatorischen</a:t>
            </a:r>
            <a:r>
              <a:rPr lang="de-DE" sz="2600" spc="-1" dirty="0">
                <a:solidFill>
                  <a:srgbClr val="004586"/>
                </a:solidFill>
                <a:uFill>
                  <a:solidFill>
                    <a:srgbClr val="FFFFFF"/>
                  </a:solidFill>
                </a:uFill>
                <a:latin typeface="Arial"/>
              </a:rPr>
              <a:t> Maßnahmen ergreifen Sie, damit die verarbeiteten Daten sicher </a:t>
            </a:r>
            <a:r>
              <a:rPr lang="de-DE" sz="2600" spc="-1" dirty="0" smtClean="0">
                <a:solidFill>
                  <a:srgbClr val="004586"/>
                </a:solidFill>
                <a:uFill>
                  <a:solidFill>
                    <a:srgbClr val="FFFFFF"/>
                  </a:solidFill>
                </a:uFill>
                <a:latin typeface="Arial"/>
              </a:rPr>
              <a:t>sind?</a:t>
            </a:r>
            <a:endParaRPr lang="x-none" sz="2600" spc="-1">
              <a:solidFill>
                <a:srgbClr val="004586"/>
              </a:solidFill>
              <a:uFill>
                <a:solidFill>
                  <a:srgbClr val="FFFFFF"/>
                </a:solidFill>
              </a:uFill>
              <a:latin typeface="Arial"/>
            </a:endParaRPr>
          </a:p>
          <a:p>
            <a:pPr marL="85725" lvl="3">
              <a:buClr>
                <a:srgbClr val="000000"/>
              </a:buClr>
              <a:buSzPct val="45000"/>
            </a:pPr>
            <a:r>
              <a:rPr lang="de-DE" sz="1600" spc="-1" dirty="0" smtClean="0">
                <a:solidFill>
                  <a:srgbClr val="004586"/>
                </a:solidFill>
                <a:uFill>
                  <a:solidFill>
                    <a:srgbClr val="FFFFFF"/>
                  </a:solidFill>
                </a:uFill>
                <a:latin typeface="Arial"/>
              </a:rPr>
              <a:t>	</a:t>
            </a:r>
            <a:r>
              <a:rPr lang="de-DE" sz="1600" spc="-1" dirty="0">
                <a:solidFill>
                  <a:srgbClr val="004586"/>
                </a:solidFill>
                <a:uFill>
                  <a:solidFill>
                    <a:srgbClr val="FFFFFF"/>
                  </a:solidFill>
                </a:uFill>
                <a:latin typeface="Arial"/>
              </a:rPr>
              <a:t>z</a:t>
            </a:r>
            <a:r>
              <a:rPr lang="de-DE" sz="1600" spc="-1" dirty="0" smtClean="0">
                <a:solidFill>
                  <a:srgbClr val="004586"/>
                </a:solidFill>
                <a:uFill>
                  <a:solidFill>
                    <a:srgbClr val="FFFFFF"/>
                  </a:solidFill>
                </a:uFill>
                <a:latin typeface="Arial"/>
              </a:rPr>
              <a:t>.B.: Das </a:t>
            </a:r>
            <a:r>
              <a:rPr lang="de-DE" sz="1600" spc="-1" dirty="0">
                <a:solidFill>
                  <a:srgbClr val="004586"/>
                </a:solidFill>
                <a:uFill>
                  <a:solidFill>
                    <a:srgbClr val="FFFFFF"/>
                  </a:solidFill>
                </a:uFill>
                <a:latin typeface="Arial"/>
              </a:rPr>
              <a:t>Büro ist abgeschlossen, nur definierte Personen haben einen </a:t>
            </a:r>
            <a:r>
              <a:rPr lang="de-DE" sz="1600" spc="-1" dirty="0" smtClean="0">
                <a:solidFill>
                  <a:srgbClr val="004586"/>
                </a:solidFill>
                <a:uFill>
                  <a:solidFill>
                    <a:srgbClr val="FFFFFF"/>
                  </a:solidFill>
                </a:uFill>
                <a:latin typeface="Arial"/>
              </a:rPr>
              <a:t>	Schlüssel</a:t>
            </a:r>
            <a:r>
              <a:rPr lang="de-DE" sz="1600" spc="-1" dirty="0">
                <a:solidFill>
                  <a:srgbClr val="004586"/>
                </a:solidFill>
                <a:uFill>
                  <a:solidFill>
                    <a:srgbClr val="FFFFFF"/>
                  </a:solidFill>
                </a:uFill>
                <a:latin typeface="Arial"/>
              </a:rPr>
              <a:t>, es werden Datenschutzschulungen durchgeführt ....</a:t>
            </a:r>
            <a:endParaRPr lang="x-none" sz="1600" spc="-1">
              <a:solidFill>
                <a:srgbClr val="004586"/>
              </a:solidFill>
              <a:uFill>
                <a:solidFill>
                  <a:srgbClr val="FFFFFF"/>
                </a:solidFill>
              </a:uFill>
              <a:latin typeface="Arial"/>
            </a:endParaRPr>
          </a:p>
          <a:p>
            <a:pPr marL="361950" lvl="1" indent="-276225">
              <a:buClr>
                <a:srgbClr val="000000"/>
              </a:buClr>
              <a:buSzPct val="45000"/>
              <a:buFont typeface="Wingdings" charset="2"/>
              <a:buChar char=""/>
            </a:pPr>
            <a:r>
              <a:rPr lang="de-DE" sz="2600" spc="-1" dirty="0">
                <a:solidFill>
                  <a:srgbClr val="004586"/>
                </a:solidFill>
                <a:uFill>
                  <a:solidFill>
                    <a:srgbClr val="FFFFFF"/>
                  </a:solidFill>
                </a:uFill>
                <a:latin typeface="Arial"/>
              </a:rPr>
              <a:t>Welche </a:t>
            </a:r>
            <a:r>
              <a:rPr lang="de-DE" sz="2600" u="sng" spc="-1" dirty="0">
                <a:solidFill>
                  <a:srgbClr val="FF420E"/>
                </a:solidFill>
                <a:uFill>
                  <a:solidFill>
                    <a:srgbClr val="FFFFFF"/>
                  </a:solidFill>
                </a:uFill>
                <a:latin typeface="Arial"/>
              </a:rPr>
              <a:t>technischen</a:t>
            </a:r>
            <a:r>
              <a:rPr lang="de-DE" sz="2600" spc="-1" dirty="0">
                <a:solidFill>
                  <a:srgbClr val="004586"/>
                </a:solidFill>
                <a:uFill>
                  <a:solidFill>
                    <a:srgbClr val="FFFFFF"/>
                  </a:solidFill>
                </a:uFill>
                <a:latin typeface="Arial"/>
              </a:rPr>
              <a:t> Maßnahmen ergreifen Sie?</a:t>
            </a:r>
            <a:endParaRPr lang="x-none" sz="2600" spc="-1">
              <a:solidFill>
                <a:srgbClr val="004586"/>
              </a:solidFill>
              <a:uFill>
                <a:solidFill>
                  <a:srgbClr val="FFFFFF"/>
                </a:solidFill>
              </a:uFill>
              <a:latin typeface="Arial"/>
            </a:endParaRPr>
          </a:p>
          <a:p>
            <a:pPr marL="85725" lvl="3">
              <a:buClr>
                <a:srgbClr val="000000"/>
              </a:buClr>
              <a:buSzPct val="45000"/>
            </a:pPr>
            <a:r>
              <a:rPr lang="de-DE" sz="1600" spc="-1" dirty="0" smtClean="0">
                <a:solidFill>
                  <a:srgbClr val="004586"/>
                </a:solidFill>
                <a:uFill>
                  <a:solidFill>
                    <a:srgbClr val="FFFFFF"/>
                  </a:solidFill>
                </a:uFill>
                <a:latin typeface="Arial"/>
              </a:rPr>
              <a:t>	Z.B.: Alle </a:t>
            </a:r>
            <a:r>
              <a:rPr lang="de-DE" sz="1600" spc="-1" dirty="0">
                <a:solidFill>
                  <a:srgbClr val="004586"/>
                </a:solidFill>
                <a:uFill>
                  <a:solidFill>
                    <a:srgbClr val="FFFFFF"/>
                  </a:solidFill>
                </a:uFill>
                <a:latin typeface="Arial"/>
              </a:rPr>
              <a:t>PCs haben ein Passwort, nur der Administrator kann konfigurieren, </a:t>
            </a:r>
            <a:r>
              <a:rPr lang="de-DE" sz="1600" spc="-1" dirty="0" smtClean="0">
                <a:solidFill>
                  <a:srgbClr val="004586"/>
                </a:solidFill>
                <a:uFill>
                  <a:solidFill>
                    <a:srgbClr val="FFFFFF"/>
                  </a:solidFill>
                </a:uFill>
                <a:latin typeface="Arial"/>
              </a:rPr>
              <a:t>	Server </a:t>
            </a:r>
            <a:r>
              <a:rPr lang="de-DE" sz="1600" spc="-1" dirty="0">
                <a:solidFill>
                  <a:srgbClr val="004586"/>
                </a:solidFill>
                <a:uFill>
                  <a:solidFill>
                    <a:srgbClr val="FFFFFF"/>
                  </a:solidFill>
                </a:uFill>
                <a:latin typeface="Arial"/>
              </a:rPr>
              <a:t>stehen in Europa, Videoüberwachung ...</a:t>
            </a:r>
            <a:endParaRPr lang="x-none" sz="1600" spc="-1">
              <a:solidFill>
                <a:srgbClr val="004586"/>
              </a:solidFill>
              <a:uFill>
                <a:solidFill>
                  <a:srgbClr val="FFFFFF"/>
                </a:solidFill>
              </a:uFill>
              <a:latin typeface="Arial"/>
            </a:endParaRPr>
          </a:p>
          <a:p>
            <a:pPr marL="361950" lvl="1" indent="-276225">
              <a:buClr>
                <a:srgbClr val="000000"/>
              </a:buClr>
              <a:buSzPct val="45000"/>
              <a:buFont typeface="Wingdings" charset="2"/>
              <a:buChar char=""/>
            </a:pPr>
            <a:r>
              <a:rPr lang="de-DE" sz="2600" spc="-1" dirty="0">
                <a:solidFill>
                  <a:srgbClr val="004586"/>
                </a:solidFill>
                <a:uFill>
                  <a:solidFill>
                    <a:srgbClr val="FFFFFF"/>
                  </a:solidFill>
                </a:uFill>
                <a:latin typeface="Arial"/>
              </a:rPr>
              <a:t>Behalten Sie dabei die </a:t>
            </a:r>
            <a:r>
              <a:rPr lang="de-DE" sz="2600" spc="-1" dirty="0">
                <a:solidFill>
                  <a:srgbClr val="FF420E"/>
                </a:solidFill>
                <a:uFill>
                  <a:solidFill>
                    <a:srgbClr val="FFFFFF"/>
                  </a:solidFill>
                </a:uFill>
                <a:latin typeface="Arial"/>
              </a:rPr>
              <a:t>Schutzziele</a:t>
            </a:r>
            <a:r>
              <a:rPr lang="de-DE" sz="2600" spc="-1" dirty="0">
                <a:solidFill>
                  <a:srgbClr val="004586"/>
                </a:solidFill>
                <a:uFill>
                  <a:solidFill>
                    <a:srgbClr val="FFFFFF"/>
                  </a:solidFill>
                </a:uFill>
                <a:latin typeface="Arial"/>
              </a:rPr>
              <a:t> im Auge</a:t>
            </a:r>
            <a:endParaRPr lang="x-none" sz="2600" spc="-1">
              <a:solidFill>
                <a:srgbClr val="004586"/>
              </a:solidFill>
              <a:uFill>
                <a:solidFill>
                  <a:srgbClr val="FFFFFF"/>
                </a:solidFill>
              </a:uFill>
              <a:latin typeface="Arial"/>
            </a:endParaRPr>
          </a:p>
          <a:p>
            <a:pPr marL="361950" lvl="1" indent="-276225">
              <a:buClr>
                <a:srgbClr val="000000"/>
              </a:buClr>
              <a:buSzPct val="45000"/>
              <a:buFont typeface="Wingdings" charset="2"/>
              <a:buChar char=""/>
            </a:pPr>
            <a:r>
              <a:rPr lang="de-DE" sz="2600" spc="-1" dirty="0">
                <a:solidFill>
                  <a:srgbClr val="FF420E"/>
                </a:solidFill>
                <a:uFill>
                  <a:solidFill>
                    <a:srgbClr val="FFFFFF"/>
                  </a:solidFill>
                </a:uFill>
                <a:latin typeface="Arial"/>
              </a:rPr>
              <a:t>Verfügbarkeit, Vertraulichkeit, Integrität</a:t>
            </a:r>
            <a:endParaRPr lang="x-none" sz="2600" spc="-1">
              <a:solidFill>
                <a:srgbClr val="004586"/>
              </a:solidFill>
              <a:uFill>
                <a:solidFill>
                  <a:srgbClr val="FFFFFF"/>
                </a:solidFill>
              </a:uFill>
              <a:latin typeface="Arial"/>
            </a:endParaRPr>
          </a:p>
          <a:p>
            <a:pPr marL="361950" lvl="1" indent="-276225">
              <a:buClr>
                <a:srgbClr val="000000"/>
              </a:buClr>
              <a:buSzPct val="45000"/>
              <a:buFont typeface="Wingdings" charset="2"/>
              <a:buChar char=""/>
            </a:pPr>
            <a:r>
              <a:rPr lang="de-DE" sz="2600" spc="-1" dirty="0">
                <a:solidFill>
                  <a:srgbClr val="FF420E"/>
                </a:solidFill>
                <a:uFill>
                  <a:solidFill>
                    <a:srgbClr val="FFFFFF"/>
                  </a:solidFill>
                </a:uFill>
                <a:latin typeface="Arial"/>
              </a:rPr>
              <a:t>Verbinden</a:t>
            </a:r>
            <a:r>
              <a:rPr lang="de-DE" sz="2600" spc="-1" dirty="0">
                <a:solidFill>
                  <a:srgbClr val="004586"/>
                </a:solidFill>
                <a:uFill>
                  <a:solidFill>
                    <a:srgbClr val="FFFFFF"/>
                  </a:solidFill>
                </a:uFill>
                <a:latin typeface="Arial"/>
              </a:rPr>
              <a:t> Sie TOMs und VVT</a:t>
            </a:r>
            <a:endParaRPr lang="x-none" sz="2600" spc="-1">
              <a:solidFill>
                <a:srgbClr val="004586"/>
              </a:solidFill>
              <a:uFill>
                <a:solidFill>
                  <a:srgbClr val="FFFFFF"/>
                </a:solidFill>
              </a:uFill>
              <a:latin typeface="Arial"/>
            </a:endParaRPr>
          </a:p>
          <a:p>
            <a:pPr marL="819150" lvl="3" indent="-276225">
              <a:buClr>
                <a:srgbClr val="000000"/>
              </a:buClr>
              <a:buSzPct val="75000"/>
              <a:buFont typeface="Symbol" charset="2"/>
              <a:buChar char=""/>
            </a:pPr>
            <a:r>
              <a:rPr lang="de-DE" sz="2200" spc="-1" dirty="0">
                <a:solidFill>
                  <a:srgbClr val="004586"/>
                </a:solidFill>
                <a:uFill>
                  <a:solidFill>
                    <a:srgbClr val="FFFFFF"/>
                  </a:solidFill>
                </a:uFill>
                <a:latin typeface="Arial"/>
              </a:rPr>
              <a:t>Zu welchen Tätigkeiten passen welche Maßnahmen?</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Technische und organisatorische Maßnahmen (TOM)</a:t>
            </a:r>
            <a:endParaRPr lang="de-DE" dirty="0"/>
          </a:p>
        </p:txBody>
      </p:sp>
    </p:spTree>
    <p:extLst>
      <p:ext uri="{BB962C8B-B14F-4D97-AF65-F5344CB8AC3E}">
        <p14:creationId xmlns:p14="http://schemas.microsoft.com/office/powerpoint/2010/main" val="19118660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13402" cy="4247317"/>
          </a:xfrm>
          <a:prstGeom prst="rect">
            <a:avLst/>
          </a:prstGeom>
          <a:noFill/>
        </p:spPr>
        <p:txBody>
          <a:bodyPr wrap="square" rtlCol="0">
            <a:spAutoFit/>
          </a:bodyPr>
          <a:lstStyle/>
          <a:p>
            <a:pPr marL="432000" indent="-324000">
              <a:buClr>
                <a:srgbClr val="000000"/>
              </a:buClr>
              <a:buSzPct val="45000"/>
              <a:buFont typeface="Wingdings" charset="2"/>
              <a:buChar char=""/>
            </a:pPr>
            <a:r>
              <a:rPr lang="de-DE" sz="2800" spc="-1" dirty="0" smtClean="0">
                <a:solidFill>
                  <a:srgbClr val="004586"/>
                </a:solidFill>
                <a:uFill>
                  <a:solidFill>
                    <a:srgbClr val="FFFFFF"/>
                  </a:solidFill>
                </a:uFill>
                <a:latin typeface="Arial"/>
              </a:rPr>
              <a:t>Welche </a:t>
            </a:r>
            <a:r>
              <a:rPr lang="de-DE" sz="2800" spc="-1" dirty="0">
                <a:solidFill>
                  <a:srgbClr val="004586"/>
                </a:solidFill>
                <a:uFill>
                  <a:solidFill>
                    <a:srgbClr val="FFFFFF"/>
                  </a:solidFill>
                </a:uFill>
                <a:latin typeface="Arial"/>
              </a:rPr>
              <a:t>Gefahren drohen, </a:t>
            </a:r>
            <a:r>
              <a:rPr lang="de-DE" sz="2800" i="1" spc="-1" dirty="0">
                <a:solidFill>
                  <a:srgbClr val="004586"/>
                </a:solidFill>
                <a:uFill>
                  <a:solidFill>
                    <a:srgbClr val="FFFFFF"/>
                  </a:solidFill>
                </a:uFill>
                <a:latin typeface="Arial"/>
              </a:rPr>
              <a:t>Kontrollieren</a:t>
            </a:r>
            <a:r>
              <a:rPr lang="de-DE" sz="2800" spc="-1" dirty="0">
                <a:solidFill>
                  <a:srgbClr val="004586"/>
                </a:solidFill>
                <a:uFill>
                  <a:solidFill>
                    <a:srgbClr val="FFFFFF"/>
                  </a:solidFill>
                </a:uFill>
                <a:latin typeface="Arial"/>
              </a:rPr>
              <a:t> Sie Ihre Maßnahmen auf Basis von </a:t>
            </a:r>
            <a:r>
              <a:rPr lang="de-DE" sz="2800" spc="-1" dirty="0" smtClean="0">
                <a:solidFill>
                  <a:srgbClr val="004586"/>
                </a:solidFill>
                <a:uFill>
                  <a:solidFill>
                    <a:srgbClr val="FFFFFF"/>
                  </a:solidFill>
                </a:uFill>
                <a:latin typeface="Arial"/>
              </a:rPr>
              <a:t>Schutzzielen</a:t>
            </a:r>
            <a:endParaRPr lang="x-none" sz="28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Vertraulichkeit</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Zutrittskontrolle, Zugangskontrolle ,Zugriffskontrolle, Trennungskontrolle, Pseudonymisierung</a:t>
            </a: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Integrität</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Weitergabekontrolle , Eingabekontrolle</a:t>
            </a: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Verfügbarkeit</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Verfügbarkeit, Widerherstellung</a:t>
            </a: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Regelmäßige Überprüfung</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Datenschutzmanagement, Auftragskontrolle,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Technische und organisatorische Maßnahmen (TOM)</a:t>
            </a:r>
            <a:endParaRPr lang="de-DE" dirty="0"/>
          </a:p>
        </p:txBody>
      </p:sp>
    </p:spTree>
    <p:extLst>
      <p:ext uri="{BB962C8B-B14F-4D97-AF65-F5344CB8AC3E}">
        <p14:creationId xmlns:p14="http://schemas.microsoft.com/office/powerpoint/2010/main" val="27336999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13402" cy="4616648"/>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Beispiele für Auftragsdatenverarbeitung im Verein</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Gehaltsabrechnung durch Steuerberater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Marketingagenturen,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externe IT-Admins, Cloud-Computing-Anbieter,</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Werbeadressenverarbeitung in einem </a:t>
            </a:r>
            <a:r>
              <a:rPr lang="de-DE" sz="2200" spc="-1" dirty="0" err="1">
                <a:solidFill>
                  <a:srgbClr val="004586"/>
                </a:solidFill>
                <a:uFill>
                  <a:solidFill>
                    <a:srgbClr val="FFFFFF"/>
                  </a:solidFill>
                </a:uFill>
                <a:latin typeface="Arial"/>
              </a:rPr>
              <a:t>Lettershop</a:t>
            </a:r>
            <a:r>
              <a:rPr lang="de-DE" sz="2200" spc="-1" dirty="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Auslagerung der E-Mail-Verwaltung oder Service-Webseiten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Datenerfassung/ - </a:t>
            </a:r>
            <a:r>
              <a:rPr lang="de-DE" sz="2200" spc="-1" dirty="0" err="1">
                <a:solidFill>
                  <a:srgbClr val="004586"/>
                </a:solidFill>
                <a:uFill>
                  <a:solidFill>
                    <a:srgbClr val="FFFFFF"/>
                  </a:solidFill>
                </a:uFill>
                <a:latin typeface="Arial"/>
              </a:rPr>
              <a:t>konvertierung</a:t>
            </a:r>
            <a:r>
              <a:rPr lang="de-DE" sz="2200" spc="-1" dirty="0">
                <a:solidFill>
                  <a:srgbClr val="004586"/>
                </a:solidFill>
                <a:uFill>
                  <a:solidFill>
                    <a:srgbClr val="FFFFFF"/>
                  </a:solidFill>
                </a:uFill>
                <a:latin typeface="Arial"/>
              </a:rPr>
              <a:t>, Scannen von Dokumenten,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Archiv, Aktenvernichtung, Datenträgerentsorgung </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 </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Auftragsdatenverarbeitung </a:t>
            </a:r>
            <a:endParaRPr lang="de-DE" dirty="0"/>
          </a:p>
        </p:txBody>
      </p:sp>
    </p:spTree>
    <p:extLst>
      <p:ext uri="{BB962C8B-B14F-4D97-AF65-F5344CB8AC3E}">
        <p14:creationId xmlns:p14="http://schemas.microsoft.com/office/powerpoint/2010/main" val="4040107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13402" cy="3724096"/>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Legen Sie sich eine Tabelle an mit den Spalten:</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Unternehmen</a:t>
            </a: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Art </a:t>
            </a:r>
            <a:r>
              <a:rPr lang="de-DE" sz="2200" spc="-1" dirty="0">
                <a:solidFill>
                  <a:srgbClr val="004586"/>
                </a:solidFill>
                <a:uFill>
                  <a:solidFill>
                    <a:srgbClr val="FFFFFF"/>
                  </a:solidFill>
                </a:uFill>
                <a:latin typeface="Arial"/>
              </a:rPr>
              <a:t>der </a:t>
            </a:r>
            <a:r>
              <a:rPr lang="de-DE" sz="2200" spc="-1" dirty="0" smtClean="0">
                <a:solidFill>
                  <a:srgbClr val="004586"/>
                </a:solidFill>
                <a:uFill>
                  <a:solidFill>
                    <a:srgbClr val="FFFFFF"/>
                  </a:solidFill>
                </a:uFill>
                <a:latin typeface="Arial"/>
              </a:rPr>
              <a:t>Tätigkeit </a:t>
            </a:r>
            <a:r>
              <a:rPr lang="de-DE" sz="2200" spc="-1" dirty="0">
                <a:solidFill>
                  <a:srgbClr val="004586"/>
                </a:solidFill>
                <a:uFill>
                  <a:solidFill>
                    <a:srgbClr val="FFFFFF"/>
                  </a:solidFill>
                </a:uFill>
                <a:latin typeface="Arial"/>
              </a:rPr>
              <a:t>nach </a:t>
            </a:r>
            <a:r>
              <a:rPr lang="de-DE" sz="2200" spc="-1" dirty="0" smtClean="0">
                <a:solidFill>
                  <a:srgbClr val="004586"/>
                </a:solidFill>
                <a:uFill>
                  <a:solidFill>
                    <a:srgbClr val="FFFFFF"/>
                  </a:solidFill>
                </a:uFill>
                <a:latin typeface="Arial"/>
              </a:rPr>
              <a:t>Auftrag </a:t>
            </a:r>
          </a:p>
          <a:p>
            <a:pPr marL="1296000" lvl="2" indent="-288000">
              <a:buClr>
                <a:srgbClr val="000000"/>
              </a:buClr>
              <a:buSzPct val="75000"/>
              <a:buFont typeface="Symbol" charset="2"/>
              <a:buChar char=""/>
            </a:pPr>
            <a:r>
              <a:rPr lang="de-DE" sz="2200" spc="-1" dirty="0" smtClean="0">
                <a:solidFill>
                  <a:srgbClr val="004586"/>
                </a:solidFill>
                <a:uFill>
                  <a:solidFill>
                    <a:srgbClr val="FFFFFF"/>
                  </a:solidFill>
                </a:uFill>
                <a:latin typeface="Arial"/>
              </a:rPr>
              <a:t>Ansprechpartner</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Standort des Vertrags + AV-Vertrag</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Letztes Prüfdatum des </a:t>
            </a:r>
            <a:r>
              <a:rPr lang="de-DE" sz="2200" spc="-1" dirty="0" err="1">
                <a:solidFill>
                  <a:srgbClr val="004586"/>
                </a:solidFill>
                <a:uFill>
                  <a:solidFill>
                    <a:srgbClr val="FFFFFF"/>
                  </a:solidFill>
                </a:uFill>
                <a:latin typeface="Arial"/>
              </a:rPr>
              <a:t>Auftragsverarbeiters</a:t>
            </a:r>
            <a:r>
              <a:rPr lang="de-DE" sz="2200" spc="-1" dirty="0">
                <a:solidFill>
                  <a:srgbClr val="004586"/>
                </a:solidFill>
                <a:uFill>
                  <a:solidFill>
                    <a:srgbClr val="FFFFFF"/>
                  </a:solidFill>
                </a:uFill>
                <a:latin typeface="Arial"/>
              </a:rPr>
              <a:t> und Ergebnis</a:t>
            </a:r>
            <a:endParaRPr lang="x-none" sz="22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Pro Zeile ein </a:t>
            </a:r>
            <a:r>
              <a:rPr lang="de-DE" sz="2600" spc="-1" dirty="0" err="1">
                <a:solidFill>
                  <a:srgbClr val="004586"/>
                </a:solidFill>
                <a:uFill>
                  <a:solidFill>
                    <a:srgbClr val="FFFFFF"/>
                  </a:solidFill>
                </a:uFill>
                <a:latin typeface="Arial"/>
              </a:rPr>
              <a:t>Auftragsverarbeiter</a:t>
            </a:r>
            <a:r>
              <a:rPr lang="de-DE" sz="2600" spc="-1" dirty="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Alle digitalen Verträge und Zusicherungen kommen jeweils in ein Unterverzeichnis.	</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Auftragsdatenverarbeitung </a:t>
            </a:r>
            <a:endParaRPr lang="de-DE" dirty="0"/>
          </a:p>
        </p:txBody>
      </p:sp>
    </p:spTree>
    <p:extLst>
      <p:ext uri="{BB962C8B-B14F-4D97-AF65-F5344CB8AC3E}">
        <p14:creationId xmlns:p14="http://schemas.microsoft.com/office/powerpoint/2010/main" val="17123422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29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013402" cy="4401205"/>
          </a:xfrm>
          <a:prstGeom prst="rect">
            <a:avLst/>
          </a:prstGeom>
          <a:noFill/>
        </p:spPr>
        <p:txBody>
          <a:bodyPr wrap="square" rtlCol="0">
            <a:spAutoFit/>
          </a:bodyPr>
          <a:lstStyle/>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Verantwortlich </a:t>
            </a:r>
            <a:r>
              <a:rPr lang="de-DE" sz="2600" spc="-1" dirty="0">
                <a:solidFill>
                  <a:srgbClr val="004586"/>
                </a:solidFill>
                <a:uFill>
                  <a:solidFill>
                    <a:srgbClr val="FFFFFF"/>
                  </a:solidFill>
                </a:uFill>
                <a:latin typeface="Arial"/>
              </a:rPr>
              <a:t>für die "Daten"-Verarbeitung ist der Verein (der Vorstand </a:t>
            </a:r>
            <a:r>
              <a:rPr lang="de-DE" sz="2600" spc="-1" dirty="0" smtClean="0">
                <a:solidFill>
                  <a:srgbClr val="004586"/>
                </a:solidFill>
                <a:uFill>
                  <a:solidFill>
                    <a:srgbClr val="FFFFFF"/>
                  </a:solidFill>
                </a:uFill>
                <a:latin typeface="Arial"/>
              </a:rPr>
              <a:t>nach § 26 BGB) </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FF420E"/>
                </a:solidFill>
                <a:uFill>
                  <a:solidFill>
                    <a:srgbClr val="FFFFFF"/>
                  </a:solidFill>
                </a:uFill>
                <a:latin typeface="Arial"/>
              </a:rPr>
              <a:t>Dienstleister</a:t>
            </a:r>
            <a:r>
              <a:rPr lang="de-DE" sz="2200" spc="-1" dirty="0">
                <a:solidFill>
                  <a:srgbClr val="004586"/>
                </a:solidFill>
                <a:uFill>
                  <a:solidFill>
                    <a:srgbClr val="FFFFFF"/>
                  </a:solidFill>
                </a:uFill>
                <a:latin typeface="Arial"/>
              </a:rPr>
              <a:t> im Auftrag benötigen zusätzlich einen </a:t>
            </a:r>
            <a:r>
              <a:rPr lang="de-DE" sz="2200" spc="-1" dirty="0" err="1">
                <a:solidFill>
                  <a:srgbClr val="004586"/>
                </a:solidFill>
                <a:uFill>
                  <a:solidFill>
                    <a:srgbClr val="FFFFFF"/>
                  </a:solidFill>
                </a:uFill>
                <a:latin typeface="Arial"/>
              </a:rPr>
              <a:t>AuftragsVerarbeitungsVertrag</a:t>
            </a:r>
            <a:r>
              <a:rPr lang="de-DE" sz="2200" spc="-1" dirty="0">
                <a:solidFill>
                  <a:srgbClr val="004586"/>
                </a:solidFill>
                <a:uFill>
                  <a:solidFill>
                    <a:srgbClr val="FFFFFF"/>
                  </a:solidFill>
                </a:uFill>
                <a:latin typeface="Arial"/>
              </a:rPr>
              <a:t>. (AVV)</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FF420E"/>
                </a:solidFill>
                <a:uFill>
                  <a:solidFill>
                    <a:srgbClr val="FFFFFF"/>
                  </a:solidFill>
                </a:uFill>
                <a:latin typeface="Arial"/>
              </a:rPr>
              <a:t>Haftbar </a:t>
            </a:r>
            <a:r>
              <a:rPr lang="de-DE" sz="2200" spc="-1" dirty="0">
                <a:solidFill>
                  <a:srgbClr val="004586"/>
                </a:solidFill>
                <a:uFill>
                  <a:solidFill>
                    <a:srgbClr val="FFFFFF"/>
                  </a:solidFill>
                </a:uFill>
                <a:latin typeface="Arial"/>
              </a:rPr>
              <a:t>sind im Zweifel beide zu gleichen Teilen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Fragen Sie bei Ihren Dienstleistern nach einem solchen Vertrag! Nur damit können Sie gegenüber den "Betroffenen" </a:t>
            </a:r>
            <a:r>
              <a:rPr lang="de-DE" sz="2200" spc="-1" dirty="0">
                <a:solidFill>
                  <a:srgbClr val="FF420E"/>
                </a:solidFill>
                <a:uFill>
                  <a:solidFill>
                    <a:srgbClr val="FFFFFF"/>
                  </a:solidFill>
                </a:uFill>
                <a:latin typeface="Arial"/>
              </a:rPr>
              <a:t>Sicherheit gewährleisten</a:t>
            </a:r>
            <a:r>
              <a:rPr lang="de-DE" sz="2200" spc="-1" dirty="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FF420E"/>
                </a:solidFill>
                <a:uFill>
                  <a:solidFill>
                    <a:srgbClr val="FFFFFF"/>
                  </a:solidFill>
                </a:uFill>
                <a:latin typeface="Arial"/>
              </a:rPr>
              <a:t>Prüfen</a:t>
            </a:r>
            <a:r>
              <a:rPr lang="de-DE" sz="2200" spc="-1" dirty="0">
                <a:solidFill>
                  <a:srgbClr val="004586"/>
                </a:solidFill>
                <a:uFill>
                  <a:solidFill>
                    <a:srgbClr val="FFFFFF"/>
                  </a:solidFill>
                </a:uFill>
                <a:latin typeface="Arial"/>
              </a:rPr>
              <a:t> Sie die Auftragnehmer! DSGVO verlangt dies vorher und während der Vertragslaufzeit</a:t>
            </a:r>
            <a:r>
              <a:rPr lang="de-DE" sz="2200" spc="-1" dirty="0" smtClean="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i="1" spc="-1" dirty="0">
                <a:solidFill>
                  <a:srgbClr val="4C4C4C"/>
                </a:solidFill>
                <a:uFill>
                  <a:solidFill>
                    <a:srgbClr val="FFFFFF"/>
                  </a:solidFill>
                </a:uFill>
                <a:latin typeface="Arial"/>
              </a:rPr>
              <a:t>Ist der Dienstleister vielleicht Eigenverantwortlich</a:t>
            </a:r>
            <a:r>
              <a:rPr lang="de-DE" sz="2600" i="1" spc="-1" dirty="0" smtClean="0">
                <a:solidFill>
                  <a:srgbClr val="4C4C4C"/>
                </a:solidFill>
                <a:uFill>
                  <a:solidFill>
                    <a:srgbClr val="FFFFFF"/>
                  </a:solidFill>
                </a:uFill>
                <a:latin typeface="Arial"/>
              </a:rPr>
              <a:t>?</a:t>
            </a:r>
            <a:r>
              <a:rPr lang="de-DE" sz="2600" spc="-1" dirty="0">
                <a:solidFill>
                  <a:srgbClr val="004586"/>
                </a:solidFill>
                <a:uFill>
                  <a:solidFill>
                    <a:srgbClr val="FFFFFF"/>
                  </a:solidFill>
                </a:uFill>
                <a:latin typeface="Arial"/>
              </a:rPr>
              <a:t>	</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Auftragsdatenverarbeitung </a:t>
            </a:r>
            <a:endParaRPr lang="de-DE" dirty="0"/>
          </a:p>
        </p:txBody>
      </p:sp>
    </p:spTree>
    <p:extLst>
      <p:ext uri="{BB962C8B-B14F-4D97-AF65-F5344CB8AC3E}">
        <p14:creationId xmlns:p14="http://schemas.microsoft.com/office/powerpoint/2010/main" val="3183523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9552" y="404664"/>
            <a:ext cx="8604448" cy="5940088"/>
          </a:xfrm>
          <a:prstGeom prst="rect">
            <a:avLst/>
          </a:prstGeom>
        </p:spPr>
        <p:txBody>
          <a:bodyPr wrap="square">
            <a:spAutoFit/>
          </a:bodyPr>
          <a:lstStyle/>
          <a:p>
            <a:endParaRPr lang="de-DE" b="1" dirty="0" smtClean="0"/>
          </a:p>
          <a:p>
            <a:endParaRPr lang="de-DE" sz="2400" b="1" dirty="0" smtClean="0"/>
          </a:p>
          <a:p>
            <a:pPr marL="85725"/>
            <a:endParaRPr lang="de-DE" dirty="0" smtClean="0"/>
          </a:p>
          <a:p>
            <a:pPr marL="432000" indent="-324000">
              <a:buClr>
                <a:srgbClr val="000000"/>
              </a:buClr>
              <a:buSzPct val="45000"/>
              <a:buFont typeface="Wingdings" charset="2"/>
              <a:buChar char=""/>
            </a:pPr>
            <a:r>
              <a:rPr lang="de-DE" sz="2800" spc="-1" dirty="0" smtClean="0">
                <a:solidFill>
                  <a:srgbClr val="004586"/>
                </a:solidFill>
                <a:uFill>
                  <a:solidFill>
                    <a:srgbClr val="FFFFFF"/>
                  </a:solidFill>
                </a:uFill>
                <a:latin typeface="Arial"/>
              </a:rPr>
              <a:t>Grundrechtecharta </a:t>
            </a:r>
            <a:r>
              <a:rPr lang="de-DE" sz="2800" spc="-1" dirty="0">
                <a:solidFill>
                  <a:srgbClr val="004586"/>
                </a:solidFill>
                <a:uFill>
                  <a:solidFill>
                    <a:srgbClr val="FFFFFF"/>
                  </a:solidFill>
                </a:uFill>
                <a:latin typeface="Arial"/>
              </a:rPr>
              <a:t>der</a:t>
            </a:r>
            <a:r>
              <a:rPr lang="de-DE" sz="2800" spc="-1" dirty="0">
                <a:solidFill>
                  <a:srgbClr val="FF420E"/>
                </a:solidFill>
                <a:uFill>
                  <a:solidFill>
                    <a:srgbClr val="FFFFFF"/>
                  </a:solidFill>
                </a:uFill>
                <a:latin typeface="Arial"/>
              </a:rPr>
              <a:t> EU:</a:t>
            </a:r>
            <a:endParaRPr lang="x-none" sz="28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Artikel 8 hat den Schutz personenbezogener Daten zum Gegenstand und legt fest, dass derartige Daten nur nach Treu und Glauben für </a:t>
            </a:r>
            <a:r>
              <a:rPr lang="de-DE" sz="2200" spc="-1" dirty="0">
                <a:solidFill>
                  <a:srgbClr val="FF420E"/>
                </a:solidFill>
                <a:uFill>
                  <a:solidFill>
                    <a:srgbClr val="FFFFFF"/>
                  </a:solidFill>
                </a:uFill>
                <a:latin typeface="Arial"/>
              </a:rPr>
              <a:t>festgelegte Zwecke</a:t>
            </a:r>
            <a:r>
              <a:rPr lang="de-DE" sz="2200" spc="-1" dirty="0">
                <a:solidFill>
                  <a:srgbClr val="004586"/>
                </a:solidFill>
                <a:uFill>
                  <a:solidFill>
                    <a:srgbClr val="FFFFFF"/>
                  </a:solidFill>
                </a:uFill>
                <a:latin typeface="Arial"/>
              </a:rPr>
              <a:t> und mit der </a:t>
            </a:r>
            <a:r>
              <a:rPr lang="de-DE" sz="2200" spc="-1" dirty="0">
                <a:solidFill>
                  <a:srgbClr val="FF420E"/>
                </a:solidFill>
                <a:uFill>
                  <a:solidFill>
                    <a:srgbClr val="FFFFFF"/>
                  </a:solidFill>
                </a:uFill>
                <a:latin typeface="Arial"/>
              </a:rPr>
              <a:t>Einwilligung des Betroffenen</a:t>
            </a:r>
            <a:r>
              <a:rPr lang="de-DE" sz="2200" spc="-1" dirty="0">
                <a:solidFill>
                  <a:srgbClr val="004586"/>
                </a:solidFill>
                <a:uFill>
                  <a:solidFill>
                    <a:srgbClr val="FFFFFF"/>
                  </a:solidFill>
                </a:uFill>
                <a:latin typeface="Arial"/>
              </a:rPr>
              <a:t> oder auf einer </a:t>
            </a:r>
            <a:r>
              <a:rPr lang="de-DE" sz="2200" spc="-1" dirty="0">
                <a:solidFill>
                  <a:srgbClr val="FF420E"/>
                </a:solidFill>
                <a:uFill>
                  <a:solidFill>
                    <a:srgbClr val="FFFFFF"/>
                  </a:solidFill>
                </a:uFill>
                <a:latin typeface="Arial"/>
              </a:rPr>
              <a:t>gesetzlichen Grundlage</a:t>
            </a:r>
            <a:r>
              <a:rPr lang="de-DE" sz="2200" spc="-1" dirty="0">
                <a:solidFill>
                  <a:srgbClr val="004586"/>
                </a:solidFill>
                <a:uFill>
                  <a:solidFill>
                    <a:srgbClr val="FFFFFF"/>
                  </a:solidFill>
                </a:uFill>
                <a:latin typeface="Arial"/>
              </a:rPr>
              <a:t> </a:t>
            </a:r>
            <a:r>
              <a:rPr lang="de-DE" sz="2200" b="1" spc="-1" dirty="0">
                <a:solidFill>
                  <a:srgbClr val="FF420E"/>
                </a:solidFill>
                <a:uFill>
                  <a:solidFill>
                    <a:srgbClr val="FFFFFF"/>
                  </a:solidFill>
                </a:uFill>
                <a:latin typeface="Arial"/>
              </a:rPr>
              <a:t>verarbeitet</a:t>
            </a:r>
            <a:r>
              <a:rPr lang="de-DE" sz="2200" spc="-1" dirty="0">
                <a:solidFill>
                  <a:srgbClr val="FF420E"/>
                </a:solidFill>
                <a:uFill>
                  <a:solidFill>
                    <a:srgbClr val="FFFFFF"/>
                  </a:solidFill>
                </a:uFill>
                <a:latin typeface="Arial"/>
              </a:rPr>
              <a:t> werden dürfen</a:t>
            </a:r>
            <a:r>
              <a:rPr lang="de-DE" sz="2200" spc="-1" dirty="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a:p>
            <a:pPr marL="432000" indent="-324000">
              <a:buClr>
                <a:srgbClr val="000000"/>
              </a:buClr>
              <a:buSzPct val="45000"/>
              <a:buFont typeface="Wingdings" charset="2"/>
              <a:buChar char=""/>
            </a:pPr>
            <a:r>
              <a:rPr lang="de-DE" sz="2800" spc="-1" dirty="0">
                <a:solidFill>
                  <a:srgbClr val="004586"/>
                </a:solidFill>
                <a:uFill>
                  <a:solidFill>
                    <a:srgbClr val="FFFFFF"/>
                  </a:solidFill>
                </a:uFill>
                <a:latin typeface="Arial"/>
              </a:rPr>
              <a:t>Artikel 1 </a:t>
            </a:r>
            <a:r>
              <a:rPr lang="de-DE" sz="2800" spc="-1" dirty="0">
                <a:solidFill>
                  <a:srgbClr val="FF420E"/>
                </a:solidFill>
                <a:uFill>
                  <a:solidFill>
                    <a:srgbClr val="FFFFFF"/>
                  </a:solidFill>
                </a:uFill>
                <a:latin typeface="Arial"/>
              </a:rPr>
              <a:t>DSGVO</a:t>
            </a:r>
            <a:r>
              <a:rPr lang="de-DE" sz="2800" spc="-1" dirty="0">
                <a:solidFill>
                  <a:srgbClr val="004586"/>
                </a:solidFill>
                <a:uFill>
                  <a:solidFill>
                    <a:srgbClr val="FFFFFF"/>
                  </a:solidFill>
                </a:uFill>
                <a:latin typeface="Arial"/>
              </a:rPr>
              <a:t>: Gegenstand und Ziel</a:t>
            </a:r>
            <a:endParaRPr lang="x-none" sz="28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Enthält Vorschriften zum </a:t>
            </a:r>
            <a:r>
              <a:rPr lang="de-DE" sz="2200" spc="-1" dirty="0">
                <a:solidFill>
                  <a:srgbClr val="FF420E"/>
                </a:solidFill>
                <a:uFill>
                  <a:solidFill>
                    <a:srgbClr val="FFFFFF"/>
                  </a:solidFill>
                </a:uFill>
                <a:latin typeface="Arial"/>
              </a:rPr>
              <a:t>Schutz natürlicher Personen</a:t>
            </a:r>
            <a:r>
              <a:rPr lang="de-DE" sz="2200" spc="-1" dirty="0">
                <a:solidFill>
                  <a:srgbClr val="004586"/>
                </a:solidFill>
                <a:uFill>
                  <a:solidFill>
                    <a:srgbClr val="FFFFFF"/>
                  </a:solidFill>
                </a:uFill>
                <a:latin typeface="Arial"/>
              </a:rPr>
              <a:t> bei der Verarbeitung personenbezogener Daten.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Schutz der </a:t>
            </a:r>
            <a:r>
              <a:rPr lang="de-DE" sz="2200" spc="-1" dirty="0">
                <a:solidFill>
                  <a:srgbClr val="FF420E"/>
                </a:solidFill>
                <a:uFill>
                  <a:solidFill>
                    <a:srgbClr val="FFFFFF"/>
                  </a:solidFill>
                </a:uFill>
                <a:latin typeface="Arial"/>
              </a:rPr>
              <a:t>Grundrechte und Grundfreiheiten</a:t>
            </a:r>
            <a:r>
              <a:rPr lang="de-DE" sz="2200" spc="-1" dirty="0">
                <a:solidFill>
                  <a:srgbClr val="004586"/>
                </a:solidFill>
                <a:uFill>
                  <a:solidFill>
                    <a:srgbClr val="FFFFFF"/>
                  </a:solidFill>
                </a:uFill>
                <a:latin typeface="Arial"/>
              </a:rPr>
              <a:t> natürlicher Personen und insbesondere deren Recht auf Schutz personenbezogener Daten.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200" spc="-1" dirty="0">
                <a:solidFill>
                  <a:srgbClr val="004586"/>
                </a:solidFill>
                <a:uFill>
                  <a:solidFill>
                    <a:srgbClr val="FFFFFF"/>
                  </a:solidFill>
                </a:uFill>
                <a:latin typeface="Arial"/>
              </a:rPr>
              <a:t>Der </a:t>
            </a:r>
            <a:r>
              <a:rPr lang="de-DE" sz="2200" b="1" spc="-1" dirty="0">
                <a:solidFill>
                  <a:srgbClr val="FF420E"/>
                </a:solidFill>
                <a:uFill>
                  <a:solidFill>
                    <a:srgbClr val="FFFFFF"/>
                  </a:solidFill>
                </a:uFill>
                <a:latin typeface="Arial"/>
              </a:rPr>
              <a:t>freie Verkehr</a:t>
            </a:r>
            <a:r>
              <a:rPr lang="de-DE" sz="2200" spc="-1" dirty="0">
                <a:solidFill>
                  <a:srgbClr val="004586"/>
                </a:solidFill>
                <a:uFill>
                  <a:solidFill>
                    <a:srgbClr val="FFFFFF"/>
                  </a:solidFill>
                </a:uFill>
                <a:latin typeface="Arial"/>
              </a:rPr>
              <a:t> personenbezogener Daten in der Union darf weder eingeschränkt noch verboten werden</a:t>
            </a:r>
            <a:r>
              <a:rPr lang="de-DE" sz="2200" spc="-1" dirty="0" smtClean="0">
                <a:solidFill>
                  <a:srgbClr val="004586"/>
                </a:solidFill>
                <a:uFill>
                  <a:solidFill>
                    <a:srgbClr val="FFFFFF"/>
                  </a:solidFill>
                </a:uFill>
                <a:latin typeface="Arial"/>
              </a:rPr>
              <a:t>.</a:t>
            </a:r>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Tree>
    <p:extLst>
      <p:ext uri="{BB962C8B-B14F-4D97-AF65-F5344CB8AC3E}">
        <p14:creationId xmlns:p14="http://schemas.microsoft.com/office/powerpoint/2010/main" val="25677671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7869385" cy="5201424"/>
          </a:xfrm>
          <a:prstGeom prst="rect">
            <a:avLst/>
          </a:prstGeom>
          <a:noFill/>
        </p:spPr>
        <p:txBody>
          <a:bodyPr wrap="square" rtlCol="0">
            <a:spAutoFit/>
          </a:bodyPr>
          <a:lstStyle/>
          <a:p>
            <a:pPr marL="444500" lvl="1" indent="-323850">
              <a:buClr>
                <a:srgbClr val="000000"/>
              </a:buClr>
              <a:buSzPct val="45000"/>
              <a:buFont typeface="Wingdings" charset="2"/>
              <a:buChar char=""/>
            </a:pPr>
            <a:r>
              <a:rPr lang="de-DE" sz="2600" spc="-1" dirty="0" smtClean="0">
                <a:solidFill>
                  <a:srgbClr val="FF420E"/>
                </a:solidFill>
                <a:uFill>
                  <a:solidFill>
                    <a:srgbClr val="FFFFFF"/>
                  </a:solidFill>
                </a:uFill>
                <a:latin typeface="Arial"/>
              </a:rPr>
              <a:t>Informationspflichten</a:t>
            </a:r>
            <a:endParaRPr lang="x-none" sz="2600" spc="-1">
              <a:solidFill>
                <a:srgbClr val="004586"/>
              </a:solidFill>
              <a:uFill>
                <a:solidFill>
                  <a:srgbClr val="FFFFFF"/>
                </a:solidFill>
              </a:uFill>
              <a:latin typeface="Arial"/>
            </a:endParaRPr>
          </a:p>
          <a:p>
            <a:pPr marL="444500" lvl="2" indent="-323850">
              <a:buClr>
                <a:srgbClr val="000000"/>
              </a:buClr>
              <a:buSzPct val="75000"/>
              <a:buFont typeface="Symbol" charset="2"/>
              <a:buChar char=""/>
            </a:pPr>
            <a:r>
              <a:rPr lang="de-DE" sz="2200" spc="-1" dirty="0">
                <a:solidFill>
                  <a:srgbClr val="004586"/>
                </a:solidFill>
                <a:uFill>
                  <a:solidFill>
                    <a:srgbClr val="FFFFFF"/>
                  </a:solidFill>
                </a:uFill>
                <a:latin typeface="Arial"/>
              </a:rPr>
              <a:t>Legen Sie ein Infodokument „</a:t>
            </a:r>
            <a:r>
              <a:rPr lang="de-DE" sz="2200" spc="-1" dirty="0">
                <a:solidFill>
                  <a:srgbClr val="FF6633"/>
                </a:solidFill>
                <a:uFill>
                  <a:solidFill>
                    <a:srgbClr val="FFFFFF"/>
                  </a:solidFill>
                </a:uFill>
                <a:latin typeface="Arial"/>
              </a:rPr>
              <a:t>Datenverwendung</a:t>
            </a:r>
            <a:r>
              <a:rPr lang="de-DE" sz="2200" spc="-1" dirty="0">
                <a:solidFill>
                  <a:srgbClr val="004586"/>
                </a:solidFill>
                <a:uFill>
                  <a:solidFill>
                    <a:srgbClr val="FFFFFF"/>
                  </a:solidFill>
                </a:uFill>
                <a:latin typeface="Arial"/>
              </a:rPr>
              <a:t>“ für betroffene Personen an, das über die - und zum Zeitpunkt der -  Verarbeitung informiert. Im Zweifel haben Sie eine </a:t>
            </a:r>
            <a:r>
              <a:rPr lang="de-DE" sz="2200" spc="-1" dirty="0">
                <a:solidFill>
                  <a:srgbClr val="FF6633"/>
                </a:solidFill>
                <a:uFill>
                  <a:solidFill>
                    <a:srgbClr val="FFFFFF"/>
                  </a:solidFill>
                </a:uFill>
                <a:latin typeface="Arial"/>
              </a:rPr>
              <a:t>Nachweispflicht</a:t>
            </a:r>
            <a:r>
              <a:rPr lang="de-DE" sz="2200" spc="-1" dirty="0">
                <a:solidFill>
                  <a:srgbClr val="004586"/>
                </a:solidFill>
                <a:uFill>
                  <a:solidFill>
                    <a:srgbClr val="FFFFFF"/>
                  </a:solidFill>
                </a:uFill>
                <a:latin typeface="Arial"/>
              </a:rPr>
              <a:t>, also mit Unterschrift.</a:t>
            </a:r>
            <a:endParaRPr lang="x-none" sz="2200" spc="-1">
              <a:solidFill>
                <a:srgbClr val="004586"/>
              </a:solidFill>
              <a:uFill>
                <a:solidFill>
                  <a:srgbClr val="FFFFFF"/>
                </a:solidFill>
              </a:uFill>
              <a:latin typeface="Arial"/>
            </a:endParaRPr>
          </a:p>
          <a:p>
            <a:pPr marL="444500" lvl="2" indent="-323850">
              <a:buClr>
                <a:srgbClr val="000000"/>
              </a:buClr>
              <a:buSzPct val="75000"/>
              <a:buFont typeface="Symbol" charset="2"/>
              <a:buChar char=""/>
            </a:pPr>
            <a:r>
              <a:rPr lang="de-DE" sz="2200" spc="-1" dirty="0">
                <a:solidFill>
                  <a:srgbClr val="004586"/>
                </a:solidFill>
                <a:uFill>
                  <a:solidFill>
                    <a:srgbClr val="FFFFFF"/>
                  </a:solidFill>
                </a:uFill>
                <a:latin typeface="Arial"/>
              </a:rPr>
              <a:t>Folgen Sie den Angaben in </a:t>
            </a:r>
            <a:r>
              <a:rPr lang="de-DE" sz="2200" spc="-1" dirty="0">
                <a:solidFill>
                  <a:srgbClr val="FF6633"/>
                </a:solidFill>
                <a:uFill>
                  <a:solidFill>
                    <a:srgbClr val="FFFFFF"/>
                  </a:solidFill>
                </a:uFill>
                <a:latin typeface="Arial"/>
              </a:rPr>
              <a:t>Artikel 13 DSGVO (Informationspflichten)</a:t>
            </a:r>
            <a:endParaRPr lang="x-none" sz="2200" spc="-1">
              <a:solidFill>
                <a:srgbClr val="004586"/>
              </a:solidFill>
              <a:uFill>
                <a:solidFill>
                  <a:srgbClr val="FFFFFF"/>
                </a:solidFill>
              </a:uFill>
              <a:latin typeface="Arial"/>
            </a:endParaRPr>
          </a:p>
          <a:p>
            <a:pPr marL="444500" lvl="1" indent="-323850">
              <a:buClr>
                <a:srgbClr val="000000"/>
              </a:buClr>
              <a:buSzPct val="45000"/>
              <a:buFont typeface="Wingdings" charset="2"/>
              <a:buChar char=""/>
            </a:pPr>
            <a:r>
              <a:rPr lang="de-DE" sz="2600" spc="-1" dirty="0">
                <a:solidFill>
                  <a:srgbClr val="FF420E"/>
                </a:solidFill>
                <a:uFill>
                  <a:solidFill>
                    <a:srgbClr val="FFFFFF"/>
                  </a:solidFill>
                </a:uFill>
                <a:latin typeface="Arial"/>
              </a:rPr>
              <a:t>Einwilligung</a:t>
            </a:r>
            <a:r>
              <a:rPr lang="de-DE" sz="2600" spc="-1" dirty="0">
                <a:solidFill>
                  <a:srgbClr val="004586"/>
                </a:solidFill>
                <a:uFill>
                  <a:solidFill>
                    <a:srgbClr val="FFFFFF"/>
                  </a:solidFill>
                </a:uFill>
                <a:latin typeface="Arial"/>
              </a:rPr>
              <a:t> bei "Zweckänderung"</a:t>
            </a:r>
            <a:endParaRPr lang="x-none" sz="2600" spc="-1">
              <a:solidFill>
                <a:srgbClr val="004586"/>
              </a:solidFill>
              <a:uFill>
                <a:solidFill>
                  <a:srgbClr val="FFFFFF"/>
                </a:solidFill>
              </a:uFill>
              <a:latin typeface="Arial"/>
            </a:endParaRPr>
          </a:p>
          <a:p>
            <a:pPr marL="444500" lvl="2" indent="-323850">
              <a:buClr>
                <a:srgbClr val="000000"/>
              </a:buClr>
              <a:buSzPct val="75000"/>
              <a:buFont typeface="Symbol" charset="2"/>
              <a:buChar char=""/>
            </a:pPr>
            <a:r>
              <a:rPr lang="de-DE" sz="2200" spc="-1" dirty="0">
                <a:solidFill>
                  <a:srgbClr val="004586"/>
                </a:solidFill>
                <a:uFill>
                  <a:solidFill>
                    <a:srgbClr val="FFFFFF"/>
                  </a:solidFill>
                </a:uFill>
                <a:latin typeface="Arial"/>
              </a:rPr>
              <a:t>Vergessen Sie nicht die </a:t>
            </a:r>
            <a:r>
              <a:rPr lang="de-DE" sz="2200" spc="-1" dirty="0">
                <a:solidFill>
                  <a:srgbClr val="FF6633"/>
                </a:solidFill>
                <a:uFill>
                  <a:solidFill>
                    <a:srgbClr val="FFFFFF"/>
                  </a:solidFill>
                </a:uFill>
                <a:latin typeface="Arial"/>
              </a:rPr>
              <a:t>differenzierte Einwilligung</a:t>
            </a:r>
            <a:r>
              <a:rPr lang="de-DE" sz="2200" spc="-1" dirty="0">
                <a:solidFill>
                  <a:srgbClr val="004586"/>
                </a:solidFill>
                <a:uFill>
                  <a:solidFill>
                    <a:srgbClr val="FFFFFF"/>
                  </a:solidFill>
                </a:uFill>
                <a:latin typeface="Arial"/>
              </a:rPr>
              <a:t>, z.B. zur Veröffentlichung von Bildern im Internet</a:t>
            </a:r>
            <a:endParaRPr lang="x-none" sz="2200" spc="-1">
              <a:solidFill>
                <a:srgbClr val="004586"/>
              </a:solidFill>
              <a:uFill>
                <a:solidFill>
                  <a:srgbClr val="FFFFFF"/>
                </a:solidFill>
              </a:uFill>
              <a:latin typeface="Arial"/>
            </a:endParaRPr>
          </a:p>
          <a:p>
            <a:pPr marL="444500" lvl="1" indent="-323850">
              <a:buClr>
                <a:srgbClr val="000000"/>
              </a:buClr>
              <a:buSzPct val="45000"/>
              <a:buFont typeface="Wingdings" charset="2"/>
              <a:buChar char=""/>
            </a:pPr>
            <a:r>
              <a:rPr lang="de-DE" sz="2600" spc="-1" dirty="0">
                <a:solidFill>
                  <a:srgbClr val="004586"/>
                </a:solidFill>
                <a:uFill>
                  <a:solidFill>
                    <a:srgbClr val="FFFFFF"/>
                  </a:solidFill>
                </a:uFill>
                <a:latin typeface="Arial"/>
              </a:rPr>
              <a:t>Definieren Sie einen </a:t>
            </a:r>
            <a:r>
              <a:rPr lang="de-DE" sz="2600" spc="-1" dirty="0">
                <a:solidFill>
                  <a:srgbClr val="FF6633"/>
                </a:solidFill>
                <a:uFill>
                  <a:solidFill>
                    <a:srgbClr val="FFFFFF"/>
                  </a:solidFill>
                </a:uFill>
                <a:latin typeface="Arial"/>
              </a:rPr>
              <a:t>Prozess</a:t>
            </a:r>
            <a:r>
              <a:rPr lang="de-DE" sz="2600" spc="-1" dirty="0">
                <a:solidFill>
                  <a:srgbClr val="004586"/>
                </a:solidFill>
                <a:uFill>
                  <a:solidFill>
                    <a:srgbClr val="FFFFFF"/>
                  </a:solidFill>
                </a:uFill>
                <a:latin typeface="Arial"/>
              </a:rPr>
              <a:t>, wie Betroffene ihr Recht geltend machen können.</a:t>
            </a:r>
            <a:endParaRPr lang="x-none" sz="2600" spc="-1">
              <a:solidFill>
                <a:srgbClr val="004586"/>
              </a:solidFill>
              <a:uFill>
                <a:solidFill>
                  <a:srgbClr val="FFFFFF"/>
                </a:solidFill>
              </a:uFill>
              <a:latin typeface="Arial"/>
            </a:endParaRPr>
          </a:p>
          <a:p>
            <a:pPr marL="444500" lvl="1" indent="-323850">
              <a:buClr>
                <a:srgbClr val="000000"/>
              </a:buClr>
              <a:buSzPct val="45000"/>
              <a:buFont typeface="Wingdings" charset="2"/>
              <a:buChar char=""/>
            </a:pPr>
            <a:r>
              <a:rPr lang="de-DE" sz="2600" spc="-1" dirty="0">
                <a:solidFill>
                  <a:srgbClr val="004586"/>
                </a:solidFill>
                <a:uFill>
                  <a:solidFill>
                    <a:srgbClr val="FFFFFF"/>
                  </a:solidFill>
                </a:uFill>
                <a:latin typeface="Arial"/>
              </a:rPr>
              <a:t>Definieren Sie einen </a:t>
            </a:r>
            <a:r>
              <a:rPr lang="de-DE" sz="2600" spc="-1" dirty="0">
                <a:solidFill>
                  <a:srgbClr val="FF6633"/>
                </a:solidFill>
                <a:uFill>
                  <a:solidFill>
                    <a:srgbClr val="FFFFFF"/>
                  </a:solidFill>
                </a:uFill>
                <a:latin typeface="Arial"/>
              </a:rPr>
              <a:t>Prozess</a:t>
            </a:r>
            <a:r>
              <a:rPr lang="de-DE" sz="2600" spc="-1" dirty="0">
                <a:solidFill>
                  <a:srgbClr val="004586"/>
                </a:solidFill>
                <a:uFill>
                  <a:solidFill>
                    <a:srgbClr val="FFFFFF"/>
                  </a:solidFill>
                </a:uFill>
                <a:latin typeface="Arial"/>
              </a:rPr>
              <a:t>, wie Sie die Anforderungen umsetzen können, z.B. Löschung</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a:uFill>
                  <a:solidFill>
                    <a:srgbClr val="FFFFFF"/>
                  </a:solidFill>
                </a:uFill>
              </a:rPr>
              <a:t>D</a:t>
            </a:r>
            <a:r>
              <a:rPr lang="de-DE" sz="2400" b="1" spc="-1" dirty="0" smtClean="0">
                <a:uFill>
                  <a:solidFill>
                    <a:srgbClr val="FFFFFF"/>
                  </a:solidFill>
                </a:uFill>
              </a:rPr>
              <a:t>atenschutz Management</a:t>
            </a:r>
            <a:endParaRPr lang="de-DE" dirty="0"/>
          </a:p>
        </p:txBody>
      </p:sp>
    </p:spTree>
    <p:extLst>
      <p:ext uri="{BB962C8B-B14F-4D97-AF65-F5344CB8AC3E}">
        <p14:creationId xmlns:p14="http://schemas.microsoft.com/office/powerpoint/2010/main" val="40757034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431983"/>
          </a:xfrm>
          <a:prstGeom prst="rect">
            <a:avLst/>
          </a:prstGeom>
          <a:noFill/>
        </p:spPr>
        <p:txBody>
          <a:bodyPr wrap="square" rtlCol="0">
            <a:spAutoFit/>
          </a:bodyPr>
          <a:lstStyle/>
          <a:p>
            <a:pPr marL="447675" lvl="1" indent="-287338">
              <a:buClr>
                <a:srgbClr val="000000"/>
              </a:buClr>
              <a:buSzPct val="45000"/>
              <a:buFont typeface="Wingdings" charset="2"/>
              <a:buChar char=""/>
            </a:pPr>
            <a:r>
              <a:rPr lang="x-none" sz="2600" spc="-1">
                <a:solidFill>
                  <a:srgbClr val="FF420E"/>
                </a:solidFill>
                <a:uFill>
                  <a:solidFill>
                    <a:srgbClr val="FFFFFF"/>
                  </a:solidFill>
                </a:uFill>
                <a:latin typeface="Arial"/>
              </a:rPr>
              <a:t>Informiertheit</a:t>
            </a:r>
            <a:r>
              <a:rPr lang="x-none" sz="2600" spc="-1">
                <a:solidFill>
                  <a:srgbClr val="004586"/>
                </a:solidFill>
                <a:uFill>
                  <a:solidFill>
                    <a:srgbClr val="FFFFFF"/>
                  </a:solidFill>
                </a:uFill>
                <a:latin typeface="Arial"/>
              </a:rPr>
              <a:t>: Papier oder Digital, aber nachweisbar!</a:t>
            </a:r>
          </a:p>
          <a:p>
            <a:pPr marL="447675" lvl="1" indent="-287338">
              <a:buClr>
                <a:srgbClr val="000000"/>
              </a:buClr>
              <a:buSzPct val="45000"/>
              <a:buFont typeface="Wingdings" charset="2"/>
              <a:buChar char=""/>
            </a:pPr>
            <a:r>
              <a:rPr lang="x-none" sz="2600" spc="-1">
                <a:solidFill>
                  <a:srgbClr val="FF420E"/>
                </a:solidFill>
                <a:uFill>
                  <a:solidFill>
                    <a:srgbClr val="FFFFFF"/>
                  </a:solidFill>
                </a:uFill>
                <a:latin typeface="Arial"/>
              </a:rPr>
              <a:t>Einwilligung und Widerruf</a:t>
            </a:r>
            <a:r>
              <a:rPr lang="x-none" sz="2600" spc="-1">
                <a:solidFill>
                  <a:srgbClr val="004586"/>
                </a:solidFill>
                <a:uFill>
                  <a:solidFill>
                    <a:srgbClr val="FFFFFF"/>
                  </a:solidFill>
                </a:uFill>
                <a:latin typeface="Arial"/>
              </a:rPr>
              <a:t>: Papier oder Digital </a:t>
            </a:r>
          </a:p>
          <a:p>
            <a:pPr marL="447675" lvl="1" indent="-287338">
              <a:buClr>
                <a:srgbClr val="000000"/>
              </a:buClr>
              <a:buSzPct val="45000"/>
              <a:buFont typeface="Wingdings" charset="2"/>
              <a:buChar char=""/>
            </a:pPr>
            <a:r>
              <a:rPr lang="x-none" sz="2600" spc="-1">
                <a:solidFill>
                  <a:srgbClr val="FF420E"/>
                </a:solidFill>
                <a:uFill>
                  <a:solidFill>
                    <a:srgbClr val="FFFFFF"/>
                  </a:solidFill>
                </a:uFill>
                <a:latin typeface="Arial"/>
              </a:rPr>
              <a:t>Kommunizieren</a:t>
            </a:r>
            <a:r>
              <a:rPr lang="x-none" sz="2600" spc="-1">
                <a:solidFill>
                  <a:srgbClr val="004586"/>
                </a:solidFill>
                <a:uFill>
                  <a:solidFill>
                    <a:srgbClr val="FFFFFF"/>
                  </a:solidFill>
                </a:uFill>
                <a:latin typeface="Arial"/>
              </a:rPr>
              <a:t> Sie mit der DS-Aufsichtsbehörde!</a:t>
            </a:r>
          </a:p>
          <a:p>
            <a:pPr marL="447675" lvl="1" indent="-287338">
              <a:buClr>
                <a:srgbClr val="000000"/>
              </a:buClr>
              <a:buSzPct val="45000"/>
              <a:buFont typeface="Wingdings" charset="2"/>
              <a:buChar char=""/>
            </a:pPr>
            <a:r>
              <a:rPr lang="x-none" sz="2600" spc="-1">
                <a:solidFill>
                  <a:srgbClr val="004586"/>
                </a:solidFill>
                <a:uFill>
                  <a:solidFill>
                    <a:srgbClr val="FFFFFF"/>
                  </a:solidFill>
                </a:uFill>
                <a:latin typeface="Arial"/>
              </a:rPr>
              <a:t>Sind alle Dokumente/ Prozesse vorhanden</a:t>
            </a:r>
          </a:p>
          <a:p>
            <a:pPr marL="447675" lvl="1" indent="-287338">
              <a:buClr>
                <a:srgbClr val="000000"/>
              </a:buClr>
              <a:buSzPct val="45000"/>
              <a:buFont typeface="Wingdings" charset="2"/>
              <a:buChar char=""/>
            </a:pPr>
            <a:r>
              <a:rPr lang="x-none" sz="2600" spc="-1">
                <a:solidFill>
                  <a:srgbClr val="004586"/>
                </a:solidFill>
                <a:uFill>
                  <a:solidFill>
                    <a:srgbClr val="FFFFFF"/>
                  </a:solidFill>
                </a:uFill>
                <a:latin typeface="Arial"/>
              </a:rPr>
              <a:t>Kann eine Systematik/ Struktur / Vorgehen </a:t>
            </a:r>
            <a:r>
              <a:rPr lang="x-none" sz="2600" spc="-1">
                <a:solidFill>
                  <a:srgbClr val="FF420E"/>
                </a:solidFill>
                <a:uFill>
                  <a:solidFill>
                    <a:srgbClr val="FFFFFF"/>
                  </a:solidFill>
                </a:uFill>
                <a:latin typeface="Arial"/>
              </a:rPr>
              <a:t>nachgewiesen</a:t>
            </a:r>
            <a:r>
              <a:rPr lang="x-none" sz="2600" spc="-1">
                <a:solidFill>
                  <a:srgbClr val="004586"/>
                </a:solidFill>
                <a:uFill>
                  <a:solidFill>
                    <a:srgbClr val="FFFFFF"/>
                  </a:solidFill>
                </a:uFill>
                <a:latin typeface="Arial"/>
              </a:rPr>
              <a:t> werden?</a:t>
            </a:r>
          </a:p>
          <a:p>
            <a:pPr marL="447675" lvl="1" indent="-287338">
              <a:buClr>
                <a:srgbClr val="000000"/>
              </a:buClr>
              <a:buSzPct val="45000"/>
              <a:buFont typeface="Wingdings" charset="2"/>
              <a:buChar char=""/>
            </a:pPr>
            <a:r>
              <a:rPr lang="x-none" sz="2600" spc="-1">
                <a:solidFill>
                  <a:srgbClr val="004586"/>
                </a:solidFill>
                <a:uFill>
                  <a:solidFill>
                    <a:srgbClr val="FFFFFF"/>
                  </a:solidFill>
                </a:uFill>
                <a:latin typeface="Arial"/>
              </a:rPr>
              <a:t>Nutzen Sie </a:t>
            </a:r>
            <a:r>
              <a:rPr lang="x-none" sz="2600" spc="-1">
                <a:solidFill>
                  <a:srgbClr val="FF420E"/>
                </a:solidFill>
                <a:uFill>
                  <a:solidFill>
                    <a:srgbClr val="FFFFFF"/>
                  </a:solidFill>
                </a:uFill>
                <a:latin typeface="Arial"/>
              </a:rPr>
              <a:t>Muster und </a:t>
            </a:r>
            <a:r>
              <a:rPr lang="x-none" sz="2600" spc="-1" smtClean="0">
                <a:solidFill>
                  <a:srgbClr val="FF420E"/>
                </a:solidFill>
                <a:uFill>
                  <a:solidFill>
                    <a:srgbClr val="FFFFFF"/>
                  </a:solidFill>
                </a:uFill>
                <a:latin typeface="Arial"/>
              </a:rPr>
              <a:t>Checklisten</a:t>
            </a:r>
            <a:r>
              <a:rPr lang="de-DE" sz="2600" spc="-1" dirty="0" smtClean="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a:p>
            <a:pPr marL="447675" lvl="1" indent="-287338">
              <a:buClr>
                <a:srgbClr val="000000"/>
              </a:buClr>
              <a:buSzPct val="45000"/>
              <a:buFont typeface="Wingdings" charset="2"/>
              <a:buChar char=""/>
            </a:pPr>
            <a:r>
              <a:rPr lang="x-none" sz="2600" spc="-1">
                <a:solidFill>
                  <a:srgbClr val="FF420E"/>
                </a:solidFill>
                <a:uFill>
                  <a:solidFill>
                    <a:srgbClr val="FFFFFF"/>
                  </a:solidFill>
                </a:uFill>
                <a:latin typeface="Arial"/>
              </a:rPr>
              <a:t>Dokumentieren</a:t>
            </a:r>
            <a:r>
              <a:rPr lang="x-none" sz="2600" spc="-1">
                <a:solidFill>
                  <a:srgbClr val="004586"/>
                </a:solidFill>
                <a:uFill>
                  <a:solidFill>
                    <a:srgbClr val="FFFFFF"/>
                  </a:solidFill>
                </a:uFill>
                <a:latin typeface="Arial"/>
              </a:rPr>
              <a:t> Sie </a:t>
            </a:r>
            <a:r>
              <a:rPr lang="x-none" sz="2600" b="1" spc="-1">
                <a:solidFill>
                  <a:srgbClr val="004586"/>
                </a:solidFill>
                <a:uFill>
                  <a:solidFill>
                    <a:srgbClr val="FFFFFF"/>
                  </a:solidFill>
                </a:uFill>
                <a:latin typeface="Arial"/>
              </a:rPr>
              <a:t>alle</a:t>
            </a:r>
            <a:r>
              <a:rPr lang="x-none" sz="2600" spc="-1">
                <a:solidFill>
                  <a:srgbClr val="004586"/>
                </a:solidFill>
                <a:uFill>
                  <a:solidFill>
                    <a:srgbClr val="FFFFFF"/>
                  </a:solidFill>
                </a:uFill>
                <a:latin typeface="Arial"/>
              </a:rPr>
              <a:t> Anfragen, Beschwerden, Änderungen, Prüfungen/Audits, Ergebnisse ...</a:t>
            </a:r>
          </a:p>
          <a:p>
            <a:pPr marL="447675" lvl="1" indent="-287338">
              <a:buClr>
                <a:srgbClr val="000000"/>
              </a:buClr>
              <a:buSzPct val="45000"/>
              <a:buFont typeface="Wingdings" charset="2"/>
              <a:buChar char=""/>
            </a:pPr>
            <a:r>
              <a:rPr lang="x-none" sz="2600" spc="-1">
                <a:solidFill>
                  <a:srgbClr val="FF420E"/>
                </a:solidFill>
                <a:uFill>
                  <a:solidFill>
                    <a:srgbClr val="FFFFFF"/>
                  </a:solidFill>
                </a:uFill>
                <a:latin typeface="Arial"/>
              </a:rPr>
              <a:t>Ziel/Kür</a:t>
            </a:r>
            <a:r>
              <a:rPr lang="x-none" sz="2600" spc="-1">
                <a:solidFill>
                  <a:srgbClr val="004586"/>
                </a:solidFill>
                <a:uFill>
                  <a:solidFill>
                    <a:srgbClr val="FFFFFF"/>
                  </a:solidFill>
                </a:uFill>
                <a:latin typeface="Arial"/>
              </a:rPr>
              <a:t>: Etablieren Sie einen PDCA-Zyklus</a:t>
            </a:r>
          </a:p>
          <a:p>
            <a:pPr marL="447675" lvl="2" indent="-287338">
              <a:buClr>
                <a:srgbClr val="000000"/>
              </a:buClr>
              <a:buSzPct val="75000"/>
              <a:buFont typeface="Symbol" charset="2"/>
              <a:buChar char=""/>
            </a:pPr>
            <a:r>
              <a:rPr lang="x-none" sz="2200" spc="-1">
                <a:solidFill>
                  <a:srgbClr val="004586"/>
                </a:solidFill>
                <a:uFill>
                  <a:solidFill>
                    <a:srgbClr val="FFFFFF"/>
                  </a:solidFill>
                </a:uFill>
                <a:latin typeface="Arial"/>
              </a:rPr>
              <a:t>Plan, Do, Check, Act ... </a:t>
            </a:r>
            <a:r>
              <a:rPr lang="x-none" spc="-1">
                <a:solidFill>
                  <a:srgbClr val="004586"/>
                </a:solidFill>
                <a:uFill>
                  <a:solidFill>
                    <a:srgbClr val="FFFFFF"/>
                  </a:solidFill>
                </a:uFill>
                <a:latin typeface="Arial"/>
              </a:rPr>
              <a:t>und wieder zum Anfang zurück</a:t>
            </a:r>
            <a:r>
              <a:rPr lang="x-none" sz="2200" spc="-1">
                <a:solidFill>
                  <a:srgbClr val="004586"/>
                </a:solidFill>
                <a:uFill>
                  <a:solidFill>
                    <a:srgbClr val="FFFFFF"/>
                  </a:solidFill>
                </a:uFill>
                <a:latin typeface="Arial"/>
              </a:rPr>
              <a:t>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a:uFill>
                  <a:solidFill>
                    <a:srgbClr val="FFFFFF"/>
                  </a:solidFill>
                </a:uFill>
              </a:rPr>
              <a:t>D</a:t>
            </a:r>
            <a:r>
              <a:rPr lang="de-DE" sz="2400" b="1" spc="-1" dirty="0" smtClean="0">
                <a:uFill>
                  <a:solidFill>
                    <a:srgbClr val="FFFFFF"/>
                  </a:solidFill>
                </a:uFill>
              </a:rPr>
              <a:t>atenschutz Management</a:t>
            </a:r>
            <a:endParaRPr lang="de-DE" dirty="0"/>
          </a:p>
        </p:txBody>
      </p:sp>
    </p:spTree>
    <p:extLst>
      <p:ext uri="{BB962C8B-B14F-4D97-AF65-F5344CB8AC3E}">
        <p14:creationId xmlns:p14="http://schemas.microsoft.com/office/powerpoint/2010/main" val="35683323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445450" cy="5139869"/>
          </a:xfrm>
          <a:prstGeom prst="rect">
            <a:avLst/>
          </a:prstGeom>
          <a:noFill/>
        </p:spPr>
        <p:txBody>
          <a:bodyPr wrap="square" rtlCol="0">
            <a:spAutoFit/>
          </a:bodyPr>
          <a:lstStyle/>
          <a:p>
            <a:pPr marL="180975" lvl="1">
              <a:buClr>
                <a:srgbClr val="000000"/>
              </a:buClr>
              <a:buSzPct val="45000"/>
            </a:pPr>
            <a:r>
              <a:rPr lang="de-DE" sz="2600" u="sng" spc="-1" dirty="0">
                <a:solidFill>
                  <a:srgbClr val="004586"/>
                </a:solidFill>
                <a:uFill>
                  <a:solidFill>
                    <a:srgbClr val="FFFFFF"/>
                  </a:solidFill>
                </a:uFill>
                <a:latin typeface="Arial"/>
              </a:rPr>
              <a:t>Art. 83 Abs. </a:t>
            </a:r>
            <a:r>
              <a:rPr lang="de-DE" sz="2600" u="sng" spc="-1" dirty="0" smtClean="0">
                <a:solidFill>
                  <a:srgbClr val="004586"/>
                </a:solidFill>
                <a:uFill>
                  <a:solidFill>
                    <a:srgbClr val="FFFFFF"/>
                  </a:solidFill>
                </a:uFill>
                <a:latin typeface="Arial"/>
              </a:rPr>
              <a:t>4</a:t>
            </a:r>
            <a:r>
              <a:rPr lang="de-DE" sz="2600" spc="-1" dirty="0" smtClean="0">
                <a:solidFill>
                  <a:srgbClr val="004586"/>
                </a:solidFill>
                <a:uFill>
                  <a:solidFill>
                    <a:srgbClr val="FFFFFF"/>
                  </a:solidFill>
                </a:uFill>
                <a:latin typeface="Arial"/>
              </a:rPr>
              <a:t> </a:t>
            </a:r>
            <a:r>
              <a:rPr lang="de-DE" sz="2600" spc="-1" dirty="0" err="1" smtClean="0">
                <a:solidFill>
                  <a:srgbClr val="004586"/>
                </a:solidFill>
                <a:uFill>
                  <a:solidFill>
                    <a:srgbClr val="FFFFFF"/>
                  </a:solidFill>
                </a:uFill>
                <a:latin typeface="Arial"/>
              </a:rPr>
              <a:t>DSGVO:Bei</a:t>
            </a:r>
            <a:r>
              <a:rPr lang="de-DE" sz="2600" spc="-1" dirty="0" smtClean="0">
                <a:solidFill>
                  <a:srgbClr val="004586"/>
                </a:solidFill>
                <a:uFill>
                  <a:solidFill>
                    <a:srgbClr val="FFFFFF"/>
                  </a:solidFill>
                </a:uFill>
                <a:latin typeface="Arial"/>
              </a:rPr>
              <a:t> </a:t>
            </a:r>
            <a:r>
              <a:rPr lang="de-DE" sz="2600" spc="-1" dirty="0">
                <a:solidFill>
                  <a:srgbClr val="004586"/>
                </a:solidFill>
                <a:uFill>
                  <a:solidFill>
                    <a:srgbClr val="FFFFFF"/>
                  </a:solidFill>
                </a:uFill>
                <a:latin typeface="Arial"/>
              </a:rPr>
              <a:t>Verstößen gegen die folgenden Bestimmungen werden [..] Geldbußen von bis zu </a:t>
            </a:r>
            <a:r>
              <a:rPr lang="de-DE" sz="2600" spc="-1" dirty="0" smtClean="0">
                <a:solidFill>
                  <a:srgbClr val="004586"/>
                </a:solidFill>
                <a:uFill>
                  <a:solidFill>
                    <a:srgbClr val="FFFFFF"/>
                  </a:solidFill>
                </a:uFill>
                <a:latin typeface="Arial"/>
              </a:rPr>
              <a:t>20 </a:t>
            </a:r>
            <a:r>
              <a:rPr lang="de-DE" sz="2600" spc="-1" dirty="0">
                <a:solidFill>
                  <a:srgbClr val="004586"/>
                </a:solidFill>
                <a:uFill>
                  <a:solidFill>
                    <a:srgbClr val="FFFFFF"/>
                  </a:solidFill>
                </a:uFill>
                <a:latin typeface="Arial"/>
              </a:rPr>
              <a:t>000 000 € </a:t>
            </a:r>
            <a:r>
              <a:rPr lang="de-DE" spc="-1" dirty="0">
                <a:solidFill>
                  <a:srgbClr val="0084D1"/>
                </a:solidFill>
                <a:uFill>
                  <a:solidFill>
                    <a:srgbClr val="FFFFFF"/>
                  </a:solidFill>
                </a:uFill>
                <a:latin typeface="Arial"/>
              </a:rPr>
              <a:t>oder im Fall eines Unternehmens von bis zu 4 % seines gesamten weltweit erzielten Jahresumsatzes des vorangegangenen Geschäftsjahrs</a:t>
            </a:r>
            <a:r>
              <a:rPr lang="de-DE" sz="2600" spc="-1" dirty="0">
                <a:solidFill>
                  <a:srgbClr val="004586"/>
                </a:solidFill>
                <a:uFill>
                  <a:solidFill>
                    <a:srgbClr val="FFFFFF"/>
                  </a:solidFill>
                </a:uFill>
                <a:latin typeface="Arial"/>
              </a:rPr>
              <a:t> verhängt</a:t>
            </a:r>
            <a:r>
              <a:rPr lang="de-DE" spc="-1" dirty="0">
                <a:solidFill>
                  <a:srgbClr val="0084D1"/>
                </a:solidFill>
                <a:uFill>
                  <a:solidFill>
                    <a:srgbClr val="FFFFFF"/>
                  </a:solidFill>
                </a:uFill>
                <a:latin typeface="Arial"/>
              </a:rPr>
              <a:t>, je nachdem, welcher der Beträge höher ist.</a:t>
            </a:r>
            <a:endParaRPr lang="x-none" sz="2600" spc="-1">
              <a:solidFill>
                <a:srgbClr val="004586"/>
              </a:solidFill>
              <a:uFill>
                <a:solidFill>
                  <a:srgbClr val="FFFFFF"/>
                </a:solidFill>
              </a:uFill>
              <a:latin typeface="Arial"/>
            </a:endParaRPr>
          </a:p>
          <a:p>
            <a:pPr marL="180975" lvl="1">
              <a:buClr>
                <a:srgbClr val="000000"/>
              </a:buClr>
              <a:buSzPct val="45000"/>
              <a:buFont typeface="Wingdings" charset="2"/>
              <a:buChar char=""/>
            </a:pPr>
            <a:endParaRPr lang="de-DE" sz="2600" u="sng" spc="-1" dirty="0">
              <a:solidFill>
                <a:srgbClr val="004586"/>
              </a:solidFill>
              <a:uFill>
                <a:solidFill>
                  <a:srgbClr val="FFFFFF"/>
                </a:solidFill>
              </a:uFill>
              <a:latin typeface="Arial"/>
            </a:endParaRPr>
          </a:p>
          <a:p>
            <a:pPr marL="180975" lvl="1">
              <a:buClr>
                <a:srgbClr val="000000"/>
              </a:buClr>
              <a:buSzPct val="45000"/>
            </a:pPr>
            <a:r>
              <a:rPr lang="de-DE" sz="2600" u="sng" spc="-1" dirty="0">
                <a:solidFill>
                  <a:srgbClr val="004586"/>
                </a:solidFill>
                <a:uFill>
                  <a:solidFill>
                    <a:srgbClr val="FFFFFF"/>
                  </a:solidFill>
                </a:uFill>
                <a:latin typeface="Arial"/>
              </a:rPr>
              <a:t>§42 BDSG-neu</a:t>
            </a:r>
            <a:r>
              <a:rPr lang="de-DE" sz="2600" spc="-1" dirty="0">
                <a:solidFill>
                  <a:srgbClr val="004586"/>
                </a:solidFill>
                <a:uFill>
                  <a:solidFill>
                    <a:srgbClr val="FFFFFF"/>
                  </a:solidFill>
                </a:uFill>
                <a:latin typeface="Arial"/>
              </a:rPr>
              <a:t>: </a:t>
            </a:r>
            <a:endParaRPr lang="x-none" sz="2600" spc="-1">
              <a:solidFill>
                <a:srgbClr val="004586"/>
              </a:solidFill>
              <a:uFill>
                <a:solidFill>
                  <a:srgbClr val="FFFFFF"/>
                </a:solidFill>
              </a:uFill>
              <a:latin typeface="Arial"/>
            </a:endParaRPr>
          </a:p>
          <a:p>
            <a:pPr marL="180975" lvl="2">
              <a:buClr>
                <a:srgbClr val="000000"/>
              </a:buClr>
              <a:buSzPct val="75000"/>
              <a:buFont typeface="Symbol" charset="2"/>
              <a:buChar char=""/>
            </a:pPr>
            <a:r>
              <a:rPr lang="de-DE" sz="2200" spc="-1" dirty="0">
                <a:solidFill>
                  <a:srgbClr val="004586"/>
                </a:solidFill>
                <a:uFill>
                  <a:solidFill>
                    <a:srgbClr val="FFFFFF"/>
                  </a:solidFill>
                </a:uFill>
                <a:latin typeface="Arial"/>
              </a:rPr>
              <a:t>(1) Mit Freiheitsstrafe bis zu drei Jahren oder mit Geldstrafe wird bestraft, wer </a:t>
            </a:r>
            <a:r>
              <a:rPr lang="de-DE" sz="2200" spc="-1" dirty="0">
                <a:solidFill>
                  <a:srgbClr val="FF420E"/>
                </a:solidFill>
                <a:uFill>
                  <a:solidFill>
                    <a:srgbClr val="FFFFFF"/>
                  </a:solidFill>
                </a:uFill>
                <a:latin typeface="Arial"/>
              </a:rPr>
              <a:t>gewerbsmäßig, wissentlich und unberechtigt</a:t>
            </a:r>
            <a:r>
              <a:rPr lang="de-DE" sz="2200" spc="-1" dirty="0">
                <a:solidFill>
                  <a:srgbClr val="004586"/>
                </a:solidFill>
                <a:uFill>
                  <a:solidFill>
                    <a:srgbClr val="FFFFFF"/>
                  </a:solidFill>
                </a:uFill>
                <a:latin typeface="Arial"/>
              </a:rPr>
              <a:t> </a:t>
            </a:r>
            <a:r>
              <a:rPr lang="de-DE" sz="2200" spc="-1" dirty="0">
                <a:solidFill>
                  <a:srgbClr val="FF420E"/>
                </a:solidFill>
                <a:uFill>
                  <a:solidFill>
                    <a:srgbClr val="FFFFFF"/>
                  </a:solidFill>
                </a:uFill>
                <a:latin typeface="Arial"/>
              </a:rPr>
              <a:t>große Mengen</a:t>
            </a:r>
            <a:r>
              <a:rPr lang="de-DE" sz="2200" spc="-1" dirty="0">
                <a:solidFill>
                  <a:srgbClr val="004586"/>
                </a:solidFill>
                <a:uFill>
                  <a:solidFill>
                    <a:srgbClr val="FFFFFF"/>
                  </a:solidFill>
                </a:uFill>
                <a:latin typeface="Arial"/>
              </a:rPr>
              <a:t> schutzwürdiger personenbezogene Daten übermittelt"...</a:t>
            </a:r>
            <a:endParaRPr lang="x-none" sz="2200" spc="-1">
              <a:solidFill>
                <a:srgbClr val="004586"/>
              </a:solidFill>
              <a:uFill>
                <a:solidFill>
                  <a:srgbClr val="FFFFFF"/>
                </a:solidFill>
              </a:uFill>
              <a:latin typeface="Arial"/>
            </a:endParaRPr>
          </a:p>
          <a:p>
            <a:pPr marL="180975" lvl="2">
              <a:buClr>
                <a:srgbClr val="000000"/>
              </a:buClr>
              <a:buSzPct val="75000"/>
              <a:buFont typeface="Symbol" charset="2"/>
              <a:buChar char=""/>
            </a:pPr>
            <a:r>
              <a:rPr lang="de-DE" sz="2200" spc="-1" dirty="0">
                <a:solidFill>
                  <a:srgbClr val="004586"/>
                </a:solidFill>
                <a:uFill>
                  <a:solidFill>
                    <a:srgbClr val="FFFFFF"/>
                  </a:solidFill>
                </a:uFill>
                <a:latin typeface="Arial"/>
              </a:rPr>
              <a:t>(2) Mit Freiheitsstrafe bis zu zwei Jahren oder mit Geldstrafe wird bestraft, wer wissentlich … unberechtigt Daten zur (eigenen)  Bereicherung </a:t>
            </a:r>
            <a:r>
              <a:rPr lang="de-DE" sz="2200" spc="-1" dirty="0">
                <a:solidFill>
                  <a:srgbClr val="FF420E"/>
                </a:solidFill>
                <a:uFill>
                  <a:solidFill>
                    <a:srgbClr val="FFFFFF"/>
                  </a:solidFill>
                </a:uFill>
                <a:latin typeface="Arial"/>
              </a:rPr>
              <a:t>verarbeitet</a:t>
            </a:r>
            <a:r>
              <a:rPr lang="de-DE" sz="2200" spc="-1" dirty="0">
                <a:solidFill>
                  <a:srgbClr val="004586"/>
                </a:solidFill>
                <a:uFill>
                  <a:solidFill>
                    <a:srgbClr val="FFFFFF"/>
                  </a:solidFill>
                </a:uFill>
                <a:latin typeface="Arial"/>
              </a:rPr>
              <a:t> </a:t>
            </a:r>
            <a:r>
              <a:rPr lang="de-DE" sz="2200" spc="-1" dirty="0" smtClean="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Sanktionen</a:t>
            </a:r>
            <a:endParaRPr lang="de-DE" dirty="0"/>
          </a:p>
        </p:txBody>
      </p:sp>
    </p:spTree>
    <p:extLst>
      <p:ext uri="{BB962C8B-B14F-4D97-AF65-F5344CB8AC3E}">
        <p14:creationId xmlns:p14="http://schemas.microsoft.com/office/powerpoint/2010/main" val="21444194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832092"/>
          </a:xfrm>
          <a:prstGeom prst="rect">
            <a:avLst/>
          </a:prstGeom>
          <a:noFill/>
        </p:spPr>
        <p:txBody>
          <a:bodyPr wrap="square" rtlCol="0">
            <a:spAutoFit/>
          </a:bodyPr>
          <a:lstStyle/>
          <a:p>
            <a:pPr marL="432000" indent="-324000">
              <a:buClr>
                <a:srgbClr val="000000"/>
              </a:buClr>
              <a:buSzPct val="45000"/>
              <a:buFont typeface="Wingdings" charset="2"/>
              <a:buChar char=""/>
            </a:pPr>
            <a:r>
              <a:rPr lang="x-none" sz="2800" spc="-1">
                <a:solidFill>
                  <a:srgbClr val="FF420E"/>
                </a:solidFill>
                <a:uFill>
                  <a:solidFill>
                    <a:srgbClr val="FFFFFF"/>
                  </a:solidFill>
                </a:uFill>
                <a:latin typeface="Arial"/>
              </a:rPr>
              <a:t>Impressumspflicht</a:t>
            </a:r>
            <a:endParaRPr lang="x-none" sz="28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Verein, Adresse, verantwortliche, Erreichbarkeit</a:t>
            </a:r>
          </a:p>
          <a:p>
            <a:pPr marL="432000" indent="-324000">
              <a:buClr>
                <a:srgbClr val="000000"/>
              </a:buClr>
              <a:buSzPct val="45000"/>
              <a:buFont typeface="Wingdings" charset="2"/>
              <a:buChar char=""/>
            </a:pPr>
            <a:r>
              <a:rPr lang="x-none" sz="2800" spc="-1">
                <a:solidFill>
                  <a:srgbClr val="FF420E"/>
                </a:solidFill>
                <a:uFill>
                  <a:solidFill>
                    <a:srgbClr val="FFFFFF"/>
                  </a:solidFill>
                </a:uFill>
                <a:latin typeface="Arial"/>
              </a:rPr>
              <a:t>Datenschutzhinweis</a:t>
            </a:r>
            <a:endParaRPr lang="x-none" sz="28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"Informiertheit der Besucher vor Verarbeitung"</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IP-Adresse ist auch personenbezogen, da beim Besuch diese vom Provider verarbeitet wird-&gt; Hinweispflicht</a:t>
            </a:r>
          </a:p>
          <a:p>
            <a:pPr marL="864000" lvl="1" indent="-324000">
              <a:buClr>
                <a:srgbClr val="000000"/>
              </a:buClr>
              <a:buSzPct val="45000"/>
              <a:buFont typeface="Wingdings" charset="2"/>
              <a:buChar char=""/>
            </a:pPr>
            <a:r>
              <a:rPr lang="x-none" sz="2600" spc="-1">
                <a:solidFill>
                  <a:srgbClr val="FF420E"/>
                </a:solidFill>
                <a:uFill>
                  <a:solidFill>
                    <a:srgbClr val="FFFFFF"/>
                  </a:solidFill>
                </a:uFill>
                <a:latin typeface="Arial"/>
              </a:rPr>
              <a:t>TMG+BDSG -&gt; DSGVO </a:t>
            </a:r>
            <a:r>
              <a:rPr lang="x-none" sz="2600" spc="-1">
                <a:solidFill>
                  <a:srgbClr val="004586"/>
                </a:solidFill>
                <a:uFill>
                  <a:solidFill>
                    <a:srgbClr val="FFFFFF"/>
                  </a:solidFill>
                </a:uFill>
                <a:latin typeface="Arial"/>
              </a:rPr>
              <a:t>"Opt-in" oder "Opt-out"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Tracker: Google-Analytics, ... "ghostery-Plugin"</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Google-Maps und Fonts</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Facebook – Likebuttons</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Nutzen Sie Generatoren (z.B. e-recht24...)</a:t>
            </a:r>
          </a:p>
          <a:p>
            <a:pPr marL="432000" indent="-324000">
              <a:buClr>
                <a:srgbClr val="000000"/>
              </a:buClr>
              <a:buSzPct val="45000"/>
              <a:buFont typeface="Wingdings" charset="2"/>
              <a:buChar char=""/>
            </a:pPr>
            <a:r>
              <a:rPr lang="x-none" sz="2800" spc="-1">
                <a:solidFill>
                  <a:srgbClr val="FF420E"/>
                </a:solidFill>
                <a:uFill>
                  <a:solidFill>
                    <a:srgbClr val="FFFFFF"/>
                  </a:solidFill>
                </a:uFill>
                <a:latin typeface="Arial"/>
              </a:rPr>
              <a:t>E-Privacy-Verordnung</a:t>
            </a:r>
            <a:r>
              <a:rPr lang="x-none" sz="2800" spc="-1">
                <a:solidFill>
                  <a:srgbClr val="004586"/>
                </a:solidFill>
                <a:uFill>
                  <a:solidFill>
                    <a:srgbClr val="FFFFFF"/>
                  </a:solidFill>
                </a:uFill>
                <a:latin typeface="Arial"/>
              </a:rPr>
              <a:t>? Wann kommt die denn?</a:t>
            </a:r>
          </a:p>
          <a:p>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Web-Site</a:t>
            </a:r>
            <a:endParaRPr lang="de-DE" dirty="0"/>
          </a:p>
        </p:txBody>
      </p:sp>
    </p:spTree>
    <p:extLst>
      <p:ext uri="{BB962C8B-B14F-4D97-AF65-F5344CB8AC3E}">
        <p14:creationId xmlns:p14="http://schemas.microsoft.com/office/powerpoint/2010/main" val="35679675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647426"/>
          </a:xfrm>
          <a:prstGeom prst="rect">
            <a:avLst/>
          </a:prstGeom>
          <a:noFill/>
        </p:spPr>
        <p:txBody>
          <a:bodyPr wrap="square" rtlCol="0">
            <a:spAutoFit/>
          </a:bodyPr>
          <a:lstStyle/>
          <a:p>
            <a:pPr marL="108000">
              <a:buClr>
                <a:srgbClr val="000000"/>
              </a:buClr>
            </a:pPr>
            <a:r>
              <a:rPr lang="x-none" sz="2800" spc="-1" smtClean="0">
                <a:solidFill>
                  <a:srgbClr val="004586"/>
                </a:solidFill>
                <a:uFill>
                  <a:solidFill>
                    <a:srgbClr val="FFFFFF"/>
                  </a:solidFill>
                </a:uFill>
                <a:latin typeface="Arial"/>
              </a:rPr>
              <a:t>1</a:t>
            </a:r>
            <a:r>
              <a:rPr lang="x-none" sz="2800" spc="-1">
                <a:solidFill>
                  <a:srgbClr val="004586"/>
                </a:solidFill>
                <a:uFill>
                  <a:solidFill>
                    <a:srgbClr val="FFFFFF"/>
                  </a:solidFill>
                </a:uFill>
                <a:latin typeface="Arial"/>
              </a:rPr>
              <a:t>. Unterlassungsklagengesetz (</a:t>
            </a:r>
            <a:r>
              <a:rPr lang="x-none" sz="2800" spc="-1">
                <a:solidFill>
                  <a:srgbClr val="FF420E"/>
                </a:solidFill>
                <a:uFill>
                  <a:solidFill>
                    <a:srgbClr val="FFFFFF"/>
                  </a:solidFill>
                </a:uFill>
                <a:latin typeface="Arial"/>
              </a:rPr>
              <a:t>UKlaG</a:t>
            </a:r>
            <a:r>
              <a:rPr lang="x-none" sz="2800" spc="-1">
                <a:solidFill>
                  <a:srgbClr val="004586"/>
                </a:solidFill>
                <a:uFill>
                  <a:solidFill>
                    <a:srgbClr val="FFFFFF"/>
                  </a:solidFill>
                </a:uFill>
                <a:latin typeface="Arial"/>
              </a:rPr>
              <a:t>) </a:t>
            </a:r>
          </a:p>
          <a:p>
            <a:pPr marL="1296000" lvl="2" indent="-288000">
              <a:buClr>
                <a:srgbClr val="000000"/>
              </a:buClr>
              <a:buSzPct val="75000"/>
              <a:buFont typeface="Symbol" charset="2"/>
              <a:buChar char=""/>
            </a:pPr>
            <a:r>
              <a:rPr lang="x-none" sz="2200" u="sng" spc="-1">
                <a:solidFill>
                  <a:srgbClr val="004586"/>
                </a:solidFill>
                <a:uFill>
                  <a:solidFill>
                    <a:srgbClr val="FFFFFF"/>
                  </a:solidFill>
                </a:uFill>
                <a:latin typeface="Arial"/>
              </a:rPr>
              <a:t>Verbraucherschutz</a:t>
            </a:r>
            <a:r>
              <a:rPr lang="x-none" sz="2200" spc="-1">
                <a:solidFill>
                  <a:srgbClr val="004586"/>
                </a:solidFill>
                <a:uFill>
                  <a:solidFill>
                    <a:srgbClr val="FFFFFF"/>
                  </a:solidFill>
                </a:uFill>
                <a:latin typeface="Arial"/>
              </a:rPr>
              <a:t>verbände seit dem 24.02.2016 auch Datenschutzverstöße abmahnen,</a:t>
            </a:r>
            <a:r>
              <a:rPr lang="x-none" sz="2200" spc="-1">
                <a:solidFill>
                  <a:srgbClr val="FF420E"/>
                </a:solidFill>
                <a:uFill>
                  <a:solidFill>
                    <a:srgbClr val="FFFFFF"/>
                  </a:solidFill>
                </a:uFill>
                <a:latin typeface="Arial"/>
              </a:rPr>
              <a:t> wenn: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Erheben, verarbeiten, nutzen zu kommerziellen Zwecken durch Unternehmer ... </a:t>
            </a:r>
            <a:r>
              <a:rPr lang="x-none" sz="2200" i="1" spc="-1">
                <a:solidFill>
                  <a:srgbClr val="004586"/>
                </a:solidFill>
                <a:uFill>
                  <a:solidFill>
                    <a:srgbClr val="FFFFFF"/>
                  </a:solidFill>
                </a:uFill>
                <a:latin typeface="Arial"/>
              </a:rPr>
              <a:t>auch im Verein?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Also nur, wenn der Verein Daten auf der WEB-Site sammelt/verarbeitet und voraussichtlich geschäflich nutzt.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Nutzerprofile für Werbezwecke könnte da schon als geschäflticher Zweck angesehen werden...</a:t>
            </a:r>
          </a:p>
          <a:p>
            <a:pPr marL="540000" lvl="1">
              <a:buClr>
                <a:srgbClr val="000000"/>
              </a:buClr>
              <a:buSzPct val="45000"/>
            </a:pPr>
            <a:r>
              <a:rPr lang="x-none" sz="2600" spc="-1">
                <a:solidFill>
                  <a:srgbClr val="004586"/>
                </a:solidFill>
                <a:uFill>
                  <a:solidFill>
                    <a:srgbClr val="FFFFFF"/>
                  </a:solidFill>
                </a:uFill>
                <a:latin typeface="Arial"/>
              </a:rPr>
              <a:t> </a:t>
            </a:r>
          </a:p>
          <a:p>
            <a:pPr marL="0" lvl="1">
              <a:buClr>
                <a:srgbClr val="000000"/>
              </a:buClr>
              <a:buSzPct val="45000"/>
            </a:pPr>
            <a:r>
              <a:rPr lang="x-none" sz="2600" spc="-1">
                <a:solidFill>
                  <a:srgbClr val="FF420E"/>
                </a:solidFill>
                <a:uFill>
                  <a:solidFill>
                    <a:srgbClr val="FFFFFF"/>
                  </a:solidFill>
                </a:uFill>
                <a:latin typeface="Arial"/>
              </a:rPr>
              <a:t>Datenschutzhinweis nach Artikel 12 DSGVO umsetzen</a:t>
            </a:r>
            <a:r>
              <a:rPr lang="x-none" sz="2600" spc="-1" smtClean="0">
                <a:solidFill>
                  <a:srgbClr val="FF420E"/>
                </a:solidFill>
                <a:uFill>
                  <a:solidFill>
                    <a:srgbClr val="FFFFFF"/>
                  </a:solidFill>
                </a:uFill>
                <a:latin typeface="Arial"/>
              </a:rPr>
              <a:t>!</a:t>
            </a:r>
            <a:endParaRPr lang="de-DE" dirty="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Web-Site</a:t>
            </a:r>
            <a:endParaRPr lang="de-DE" dirty="0"/>
          </a:p>
        </p:txBody>
      </p:sp>
    </p:spTree>
    <p:extLst>
      <p:ext uri="{BB962C8B-B14F-4D97-AF65-F5344CB8AC3E}">
        <p14:creationId xmlns:p14="http://schemas.microsoft.com/office/powerpoint/2010/main" val="2956473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7" y="1340768"/>
            <a:ext cx="8616593" cy="5109091"/>
          </a:xfrm>
          <a:prstGeom prst="rect">
            <a:avLst/>
          </a:prstGeom>
          <a:noFill/>
        </p:spPr>
        <p:txBody>
          <a:bodyPr wrap="square" rtlCol="0">
            <a:spAutoFit/>
          </a:bodyPr>
          <a:lstStyle/>
          <a:p>
            <a:pPr marL="3175">
              <a:buClr>
                <a:srgbClr val="000000"/>
              </a:buClr>
              <a:buSzPct val="45000"/>
            </a:pPr>
            <a:r>
              <a:rPr lang="x-none" sz="2800" spc="-1">
                <a:solidFill>
                  <a:srgbClr val="004586"/>
                </a:solidFill>
                <a:uFill>
                  <a:solidFill>
                    <a:srgbClr val="FFFFFF"/>
                  </a:solidFill>
                </a:uFill>
                <a:latin typeface="Arial"/>
              </a:rPr>
              <a:t>2. Gesetzes gegen d. unlauteren </a:t>
            </a:r>
            <a:r>
              <a:rPr lang="x-none" sz="2800" spc="-1" smtClean="0">
                <a:solidFill>
                  <a:srgbClr val="004586"/>
                </a:solidFill>
                <a:uFill>
                  <a:solidFill>
                    <a:srgbClr val="FFFFFF"/>
                  </a:solidFill>
                </a:uFill>
                <a:latin typeface="Arial"/>
              </a:rPr>
              <a:t>Wettbewerb</a:t>
            </a:r>
            <a:r>
              <a:rPr lang="de-DE" sz="2800" spc="-1" dirty="0" smtClean="0">
                <a:solidFill>
                  <a:srgbClr val="004586"/>
                </a:solidFill>
                <a:uFill>
                  <a:solidFill>
                    <a:srgbClr val="FFFFFF"/>
                  </a:solidFill>
                </a:uFill>
                <a:latin typeface="Arial"/>
              </a:rPr>
              <a:t> </a:t>
            </a:r>
            <a:r>
              <a:rPr lang="x-none" sz="2800" spc="-1" smtClean="0">
                <a:solidFill>
                  <a:srgbClr val="004586"/>
                </a:solidFill>
                <a:uFill>
                  <a:solidFill>
                    <a:srgbClr val="FFFFFF"/>
                  </a:solidFill>
                </a:uFill>
                <a:latin typeface="Arial"/>
              </a:rPr>
              <a:t>(</a:t>
            </a:r>
            <a:r>
              <a:rPr lang="x-none" sz="2800" spc="-1" smtClean="0">
                <a:solidFill>
                  <a:srgbClr val="FF420E"/>
                </a:solidFill>
                <a:uFill>
                  <a:solidFill>
                    <a:srgbClr val="FFFFFF"/>
                  </a:solidFill>
                </a:uFill>
                <a:latin typeface="Arial"/>
              </a:rPr>
              <a:t>UWG</a:t>
            </a:r>
            <a:r>
              <a:rPr lang="x-none" sz="2800" spc="-1">
                <a:solidFill>
                  <a:srgbClr val="004586"/>
                </a:solidFill>
                <a:uFill>
                  <a:solidFill>
                    <a:srgbClr val="FFFFFF"/>
                  </a:solidFill>
                </a:uFill>
                <a:latin typeface="Arial"/>
              </a:rPr>
              <a:t>)</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Abmahnung nach UWG theoretisch ja, aber rechtlich unklar. </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DS = </a:t>
            </a:r>
            <a:r>
              <a:rPr lang="x-none" sz="2200" spc="-1">
                <a:solidFill>
                  <a:srgbClr val="FF420E"/>
                </a:solidFill>
                <a:uFill>
                  <a:solidFill>
                    <a:srgbClr val="FFFFFF"/>
                  </a:solidFill>
                </a:uFill>
                <a:latin typeface="Arial"/>
              </a:rPr>
              <a:t>Informelle Selbstbestimmung</a:t>
            </a:r>
            <a:r>
              <a:rPr lang="x-none" sz="2200" spc="-1">
                <a:solidFill>
                  <a:srgbClr val="004586"/>
                </a:solidFill>
                <a:uFill>
                  <a:solidFill>
                    <a:srgbClr val="FFFFFF"/>
                  </a:solidFill>
                </a:uFill>
                <a:latin typeface="Arial"/>
              </a:rPr>
              <a:t> und nicht </a:t>
            </a:r>
            <a:r>
              <a:rPr lang="x-none" sz="2200" u="sng" spc="-1">
                <a:solidFill>
                  <a:srgbClr val="004586"/>
                </a:solidFill>
                <a:uFill>
                  <a:solidFill>
                    <a:srgbClr val="FFFFFF"/>
                  </a:solidFill>
                </a:uFill>
                <a:latin typeface="Arial"/>
              </a:rPr>
              <a:t>Marktverhalten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Nach der Rechtsprechung des BGH müssen [..] bei einem Verstoß gegen solche Ordnungsvorschriften i.S.d. Art. 24 ff. DSGVO in jedem Fall neben dem objektiven Verstoß in subjektiver Hinsicht hinzukommen, dass der </a:t>
            </a:r>
            <a:r>
              <a:rPr lang="x-none" sz="2200" spc="-1">
                <a:solidFill>
                  <a:srgbClr val="FF420E"/>
                </a:solidFill>
                <a:uFill>
                  <a:solidFill>
                    <a:srgbClr val="FFFFFF"/>
                  </a:solidFill>
                </a:uFill>
                <a:latin typeface="Arial"/>
              </a:rPr>
              <a:t>Gesetzesverstoß</a:t>
            </a:r>
            <a:r>
              <a:rPr lang="x-none" sz="2200" spc="-1">
                <a:solidFill>
                  <a:srgbClr val="004586"/>
                </a:solidFill>
                <a:uFill>
                  <a:solidFill>
                    <a:srgbClr val="FFFFFF"/>
                  </a:solidFill>
                </a:uFill>
                <a:latin typeface="Arial"/>
              </a:rPr>
              <a:t> </a:t>
            </a:r>
            <a:r>
              <a:rPr lang="x-none" sz="2200" spc="-1">
                <a:solidFill>
                  <a:srgbClr val="FF420E"/>
                </a:solidFill>
                <a:uFill>
                  <a:solidFill>
                    <a:srgbClr val="FFFFFF"/>
                  </a:solidFill>
                </a:uFill>
                <a:latin typeface="Arial"/>
              </a:rPr>
              <a:t>bewusst und planmäßig</a:t>
            </a:r>
            <a:r>
              <a:rPr lang="x-none" sz="2200" spc="-1">
                <a:solidFill>
                  <a:srgbClr val="004586"/>
                </a:solidFill>
                <a:uFill>
                  <a:solidFill>
                    <a:srgbClr val="FFFFFF"/>
                  </a:solidFill>
                </a:uFill>
                <a:latin typeface="Arial"/>
              </a:rPr>
              <a:t> erfolgt ist, um sich gerade einen sachlich nicht gerechtfertigten </a:t>
            </a:r>
            <a:r>
              <a:rPr lang="x-none" sz="2200" spc="-1">
                <a:solidFill>
                  <a:srgbClr val="FF420E"/>
                </a:solidFill>
                <a:uFill>
                  <a:solidFill>
                    <a:srgbClr val="FFFFFF"/>
                  </a:solidFill>
                </a:uFill>
                <a:latin typeface="Arial"/>
              </a:rPr>
              <a:t>Vorsprung gegenüber gesetzestreuen Mitbewerbern</a:t>
            </a:r>
            <a:r>
              <a:rPr lang="x-none" sz="2200" spc="-1">
                <a:solidFill>
                  <a:srgbClr val="004586"/>
                </a:solidFill>
                <a:uFill>
                  <a:solidFill>
                    <a:srgbClr val="FFFFFF"/>
                  </a:solidFill>
                </a:uFill>
                <a:latin typeface="Arial"/>
              </a:rPr>
              <a:t> zu verschaffen. </a:t>
            </a:r>
          </a:p>
          <a:p>
            <a:pPr marL="0" lvl="1">
              <a:buClr>
                <a:srgbClr val="000000"/>
              </a:buClr>
              <a:buSzPct val="45000"/>
            </a:pPr>
            <a:r>
              <a:rPr lang="x-none" sz="2600" spc="-1">
                <a:solidFill>
                  <a:srgbClr val="FF420E"/>
                </a:solidFill>
                <a:uFill>
                  <a:solidFill>
                    <a:srgbClr val="FFFFFF"/>
                  </a:solidFill>
                </a:uFill>
                <a:latin typeface="Arial"/>
              </a:rPr>
              <a:t>Datenschutzhinweis nach Artikel 12 DSGVO umsetzen</a:t>
            </a:r>
            <a:r>
              <a:rPr lang="x-none" sz="2600" spc="-1" smtClean="0">
                <a:solidFill>
                  <a:srgbClr val="FF420E"/>
                </a:solidFill>
                <a:uFill>
                  <a:solidFill>
                    <a:srgbClr val="FFFFFF"/>
                  </a:solidFill>
                </a:uFill>
                <a:latin typeface="Arial"/>
              </a:rPr>
              <a:t>!</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Web-Site</a:t>
            </a:r>
            <a:endParaRPr lang="de-DE" dirty="0"/>
          </a:p>
        </p:txBody>
      </p:sp>
    </p:spTree>
    <p:extLst>
      <p:ext uri="{BB962C8B-B14F-4D97-AF65-F5344CB8AC3E}">
        <p14:creationId xmlns:p14="http://schemas.microsoft.com/office/powerpoint/2010/main" val="209938584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985980"/>
          </a:xfrm>
          <a:prstGeom prst="rect">
            <a:avLst/>
          </a:prstGeom>
          <a:noFill/>
        </p:spPr>
        <p:txBody>
          <a:bodyPr wrap="square" rtlCol="0">
            <a:spAutoFit/>
          </a:bodyPr>
          <a:lstStyle/>
          <a:p>
            <a:pPr marL="432000" indent="-324000">
              <a:buClr>
                <a:srgbClr val="000000"/>
              </a:buClr>
              <a:buSzPct val="45000"/>
              <a:buFont typeface="Wingdings" charset="2"/>
              <a:buChar char=""/>
            </a:pPr>
            <a:r>
              <a:rPr lang="x-none" sz="2800" spc="-1">
                <a:solidFill>
                  <a:srgbClr val="004586"/>
                </a:solidFill>
                <a:uFill>
                  <a:solidFill>
                    <a:srgbClr val="FFFFFF"/>
                  </a:solidFill>
                </a:uFill>
                <a:latin typeface="Arial"/>
              </a:rPr>
              <a:t>Ist es Kern-Aufgabe des Vereins, Newsletter zu versenden? Oder ist es eine nette Zusatzleistung?</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In der Satzung verankern</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Ansonsten "Zweckänderung" -&gt; Einwilligung nötig!</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Einwilligung: </a:t>
            </a:r>
            <a:r>
              <a:rPr lang="x-none" sz="2200" spc="-1">
                <a:solidFill>
                  <a:srgbClr val="FF420E"/>
                </a:solidFill>
                <a:uFill>
                  <a:solidFill>
                    <a:srgbClr val="FFFFFF"/>
                  </a:solidFill>
                </a:uFill>
                <a:latin typeface="Arial"/>
              </a:rPr>
              <a:t>Freiwillig und jederzeit widerrufbar</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Einwilligung muss </a:t>
            </a:r>
            <a:r>
              <a:rPr lang="x-none" sz="2200" spc="-1">
                <a:solidFill>
                  <a:srgbClr val="FF420E"/>
                </a:solidFill>
                <a:uFill>
                  <a:solidFill>
                    <a:srgbClr val="FFFFFF"/>
                  </a:solidFill>
                </a:uFill>
                <a:latin typeface="Arial"/>
              </a:rPr>
              <a:t>nachweisbar</a:t>
            </a:r>
            <a:r>
              <a:rPr lang="x-none" sz="2200" spc="-1">
                <a:solidFill>
                  <a:srgbClr val="004586"/>
                </a:solidFill>
                <a:uFill>
                  <a:solidFill>
                    <a:srgbClr val="FFFFFF"/>
                  </a:solidFill>
                </a:uFill>
                <a:latin typeface="Arial"/>
              </a:rPr>
              <a:t> sein!</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SPAM vermeiden durch "</a:t>
            </a:r>
            <a:r>
              <a:rPr lang="x-none" sz="2200" spc="-1">
                <a:solidFill>
                  <a:srgbClr val="FF420E"/>
                </a:solidFill>
                <a:uFill>
                  <a:solidFill>
                    <a:srgbClr val="FFFFFF"/>
                  </a:solidFill>
                </a:uFill>
                <a:latin typeface="Arial"/>
              </a:rPr>
              <a:t>Double-Opt-In</a:t>
            </a:r>
            <a:r>
              <a:rPr lang="x-none" sz="2200" spc="-1">
                <a:solidFill>
                  <a:srgbClr val="004586"/>
                </a:solidFill>
                <a:uFill>
                  <a:solidFill>
                    <a:srgbClr val="FFFFFF"/>
                  </a:solidFill>
                </a:uFill>
                <a:latin typeface="Arial"/>
              </a:rPr>
              <a: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Korrekte Einwilligungen nach </a:t>
            </a:r>
            <a:r>
              <a:rPr lang="x-none" sz="2200" spc="-1">
                <a:solidFill>
                  <a:srgbClr val="FF420E"/>
                </a:solidFill>
                <a:uFill>
                  <a:solidFill>
                    <a:srgbClr val="FFFFFF"/>
                  </a:solidFill>
                </a:uFill>
                <a:latin typeface="Arial"/>
              </a:rPr>
              <a:t>"altem" Recht bleiben erhalten,</a:t>
            </a:r>
            <a:r>
              <a:rPr lang="x-none" sz="2200" spc="-1">
                <a:solidFill>
                  <a:srgbClr val="004586"/>
                </a:solidFill>
                <a:uFill>
                  <a:solidFill>
                    <a:srgbClr val="FFFFFF"/>
                  </a:solidFill>
                </a:uFill>
                <a:latin typeface="Arial"/>
              </a:rPr>
              <a:t> keine weitere Aktion notwendig!</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TIP: Bestehende Adresslisten nacharbeiten, wenn bislang keine rechtskonforme Einwilligung vorliegt!</a:t>
            </a:r>
          </a:p>
          <a:p>
            <a:pPr marL="108000">
              <a:buClr>
                <a:srgbClr val="000000"/>
              </a:buClr>
              <a:buSzPct val="45000"/>
            </a:pPr>
            <a:r>
              <a:rPr lang="x-none" sz="2800" spc="-1" smtClean="0">
                <a:solidFill>
                  <a:srgbClr val="FF420E"/>
                </a:solidFill>
                <a:uFill>
                  <a:solidFill>
                    <a:srgbClr val="FFFFFF"/>
                  </a:solidFill>
                </a:uFill>
                <a:latin typeface="Arial"/>
              </a:rPr>
              <a:t>"</a:t>
            </a:r>
            <a:r>
              <a:rPr lang="x-none" sz="2800" spc="-1">
                <a:solidFill>
                  <a:srgbClr val="FF420E"/>
                </a:solidFill>
                <a:uFill>
                  <a:solidFill>
                    <a:srgbClr val="FFFFFF"/>
                  </a:solidFill>
                </a:uFill>
                <a:latin typeface="Arial"/>
              </a:rPr>
              <a:t>Kein Nein" heisst nicht "Ja</a:t>
            </a:r>
            <a:r>
              <a:rPr lang="x-none" sz="2800" spc="-1" smtClean="0">
                <a:solidFill>
                  <a:srgbClr val="FF420E"/>
                </a:solidFill>
                <a:uFill>
                  <a:solidFill>
                    <a:srgbClr val="FFFFFF"/>
                  </a:solidFill>
                </a:uFill>
                <a:latin typeface="Arial"/>
              </a:rPr>
              <a:t>"</a:t>
            </a:r>
            <a:endParaRPr lang="x-none" sz="28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Newsletter und Infobriefe</a:t>
            </a:r>
            <a:endParaRPr lang="de-DE" dirty="0"/>
          </a:p>
        </p:txBody>
      </p:sp>
    </p:spTree>
    <p:extLst>
      <p:ext uri="{BB962C8B-B14F-4D97-AF65-F5344CB8AC3E}">
        <p14:creationId xmlns:p14="http://schemas.microsoft.com/office/powerpoint/2010/main" val="28273289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7869385" cy="4555093"/>
          </a:xfrm>
          <a:prstGeom prst="rect">
            <a:avLst/>
          </a:prstGeom>
          <a:noFill/>
        </p:spPr>
        <p:txBody>
          <a:bodyPr wrap="square" rtlCol="0">
            <a:spAutoFit/>
          </a:bodyPr>
          <a:lstStyle/>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Unsere WEB-Site bei Facebook</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Impressumspflicht auch bei FB</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Datenschutzhinweis möglich?</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"konkludente" Einwilligung</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Vorsicht bei Veröffentlichung von Daten/Bildern</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Moderieren Sie die Seite</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WhatsApp:Zustimmung möglich? Informationspflicht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WhatsApp speichert alle Adressbücher!</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Informierte Einwilligung für die Veröffentlichung!</a:t>
            </a:r>
          </a:p>
          <a:p>
            <a:r>
              <a:rPr lang="de-DE" dirty="0" smtClean="0"/>
              <a:t> </a:t>
            </a:r>
            <a:endParaRPr lang="de-DE" dirty="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err="1" smtClean="0">
                <a:uFill>
                  <a:solidFill>
                    <a:srgbClr val="FFFFFF"/>
                  </a:solidFill>
                </a:uFill>
              </a:rPr>
              <a:t>Social</a:t>
            </a:r>
            <a:r>
              <a:rPr lang="de-DE" sz="2400" b="1" spc="-1" dirty="0" smtClean="0">
                <a:uFill>
                  <a:solidFill>
                    <a:srgbClr val="FFFFFF"/>
                  </a:solidFill>
                </a:uFill>
              </a:rPr>
              <a:t> Media</a:t>
            </a:r>
            <a:endParaRPr lang="de-DE" dirty="0"/>
          </a:p>
        </p:txBody>
      </p:sp>
    </p:spTree>
    <p:extLst>
      <p:ext uri="{BB962C8B-B14F-4D97-AF65-F5344CB8AC3E}">
        <p14:creationId xmlns:p14="http://schemas.microsoft.com/office/powerpoint/2010/main" val="4575894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7869385" cy="4893647"/>
          </a:xfrm>
          <a:prstGeom prst="rect">
            <a:avLst/>
          </a:prstGeom>
          <a:noFill/>
        </p:spPr>
        <p:txBody>
          <a:bodyPr wrap="square" rtlCol="0">
            <a:spAutoFit/>
          </a:bodyPr>
          <a:lstStyle/>
          <a:p>
            <a:pPr marL="432000" indent="-324000">
              <a:buClr>
                <a:srgbClr val="000000"/>
              </a:buClr>
              <a:buSzPct val="45000"/>
              <a:buFont typeface="Wingdings" charset="2"/>
              <a:buChar char=""/>
            </a:pPr>
            <a:r>
              <a:rPr lang="x-none" sz="2800" spc="-1">
                <a:solidFill>
                  <a:srgbClr val="004586"/>
                </a:solidFill>
                <a:uFill>
                  <a:solidFill>
                    <a:srgbClr val="FFFFFF"/>
                  </a:solidFill>
                </a:uFill>
                <a:latin typeface="Arial"/>
              </a:rPr>
              <a:t>DropBox, Google, </a:t>
            </a:r>
            <a:r>
              <a:rPr lang="x-none" sz="2800" spc="-1" smtClean="0">
                <a:solidFill>
                  <a:srgbClr val="004586"/>
                </a:solidFill>
                <a:uFill>
                  <a:solidFill>
                    <a:srgbClr val="FFFFFF"/>
                  </a:solidFill>
                </a:uFill>
                <a:latin typeface="Arial"/>
              </a:rPr>
              <a:t>Amazon </a:t>
            </a:r>
            <a:r>
              <a:rPr lang="x-none" sz="2800" spc="-1">
                <a:solidFill>
                  <a:srgbClr val="004586"/>
                </a:solidFill>
                <a:uFill>
                  <a:solidFill>
                    <a:srgbClr val="FFFFFF"/>
                  </a:solidFill>
                </a:uFill>
                <a:latin typeface="Arial"/>
              </a:rPr>
              <a:t>...</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Wenigstens Informiertheit der Betroffenen</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Auftragsverarbeitung </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-&gt; Rechte und Pflichten müssen umgesetzt sein</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Beispiel: </a:t>
            </a:r>
            <a:r>
              <a:rPr lang="x-none" sz="2600" spc="-1">
                <a:solidFill>
                  <a:srgbClr val="FF420E"/>
                </a:solidFill>
                <a:uFill>
                  <a:solidFill>
                    <a:srgbClr val="FFFFFF"/>
                  </a:solidFill>
                </a:uFill>
                <a:latin typeface="Arial"/>
              </a:rPr>
              <a:t>DropBox: USA = (sicheres) Drittland</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Rechtsrahmen wie der EU-US Privacy Shield. </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Verschlüsselte Übertragung</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Marktorprinzip</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Dienst in EU, daher Ansprechpartner in EU Pflicht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Business-Account, sonst geht's vermutlich Nicht?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Melde- und Informationspflicht bei DS-Verstoß nach 72h</a:t>
            </a:r>
            <a:r>
              <a:rPr lang="x-none" sz="2200" spc="-1" smtClean="0">
                <a:solidFill>
                  <a:srgbClr val="004586"/>
                </a:solidFill>
                <a:uFill>
                  <a:solidFill>
                    <a:srgbClr val="FFFFFF"/>
                  </a:solidFill>
                </a:uFill>
                <a:latin typeface="Arial"/>
              </a:rPr>
              <a:t>?</a:t>
            </a:r>
            <a:endParaRPr lang="x-none" sz="22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Daten in der Cloud</a:t>
            </a:r>
            <a:endParaRPr lang="de-DE" dirty="0"/>
          </a:p>
        </p:txBody>
      </p:sp>
    </p:spTree>
    <p:extLst>
      <p:ext uri="{BB962C8B-B14F-4D97-AF65-F5344CB8AC3E}">
        <p14:creationId xmlns:p14="http://schemas.microsoft.com/office/powerpoint/2010/main" val="33569926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39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40768"/>
            <a:ext cx="8517458" cy="4955203"/>
          </a:xfrm>
          <a:prstGeom prst="rect">
            <a:avLst/>
          </a:prstGeom>
          <a:noFill/>
        </p:spPr>
        <p:txBody>
          <a:bodyPr wrap="square" rtlCol="0">
            <a:spAutoFit/>
          </a:bodyPr>
          <a:lstStyle/>
          <a:p>
            <a:pPr marL="266700" indent="-266700">
              <a:buClr>
                <a:srgbClr val="000000"/>
              </a:buClr>
              <a:buSzPct val="45000"/>
              <a:buFont typeface="Wingdings" charset="2"/>
              <a:buChar char=""/>
            </a:pPr>
            <a:r>
              <a:rPr lang="x-none" sz="2800" spc="-1">
                <a:solidFill>
                  <a:srgbClr val="004586"/>
                </a:solidFill>
                <a:uFill>
                  <a:solidFill>
                    <a:srgbClr val="FFFFFF"/>
                  </a:solidFill>
                </a:uFill>
                <a:latin typeface="Arial"/>
              </a:rPr>
              <a:t>Können Sie als Verantwortliche/r eindeutig sagen, wie sicher die Daten sind?</a:t>
            </a: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"Rechenschaftspflicht" nach DSGVO</a:t>
            </a: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Wer macht was wo/auf welchem Rechner?</a:t>
            </a: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Denken Sie an TOMs, geht das überhaupt "zu Hause"?</a:t>
            </a: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Haben Sie Zutrittsrechte?</a:t>
            </a: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Sind vielleicht sensible Daten dabei?</a:t>
            </a:r>
          </a:p>
          <a:p>
            <a:pPr marL="266700" lvl="1" indent="-266700">
              <a:buClr>
                <a:srgbClr val="000000"/>
              </a:buClr>
              <a:buSzPct val="45000"/>
              <a:buFont typeface="Wingdings" charset="2"/>
              <a:buChar char=""/>
            </a:pPr>
            <a:r>
              <a:rPr lang="de-DE" sz="2600" spc="-1" dirty="0">
                <a:solidFill>
                  <a:srgbClr val="004586"/>
                </a:solidFill>
                <a:uFill>
                  <a:solidFill>
                    <a:srgbClr val="FFFFFF"/>
                  </a:solidFill>
                </a:uFill>
                <a:latin typeface="Arial"/>
              </a:rPr>
              <a:t>Vereins-/ geschäftskritische Daten?</a:t>
            </a:r>
            <a:endParaRPr lang="x-none" sz="2600" spc="-1">
              <a:solidFill>
                <a:srgbClr val="004586"/>
              </a:solidFill>
              <a:uFill>
                <a:solidFill>
                  <a:srgbClr val="FFFFFF"/>
                </a:solidFill>
              </a:uFill>
              <a:latin typeface="Arial"/>
            </a:endParaRPr>
          </a:p>
          <a:p>
            <a:pPr marL="266700" lvl="1" indent="-266700">
              <a:buClr>
                <a:srgbClr val="000000"/>
              </a:buClr>
              <a:buSzPct val="45000"/>
              <a:buFont typeface="Wingdings" charset="2"/>
              <a:buChar char=""/>
            </a:pPr>
            <a:r>
              <a:rPr lang="x-none" sz="2600" spc="-1">
                <a:solidFill>
                  <a:srgbClr val="004586"/>
                </a:solidFill>
                <a:uFill>
                  <a:solidFill>
                    <a:srgbClr val="FFFFFF"/>
                  </a:solidFill>
                </a:uFill>
                <a:latin typeface="Arial"/>
              </a:rPr>
              <a:t>Schutzziele: </a:t>
            </a:r>
            <a:r>
              <a:rPr lang="de-DE" sz="2600" spc="-1" dirty="0">
                <a:solidFill>
                  <a:srgbClr val="004586"/>
                </a:solidFill>
                <a:uFill>
                  <a:solidFill>
                    <a:srgbClr val="FFFFFF"/>
                  </a:solidFill>
                </a:uFill>
                <a:latin typeface="Arial"/>
              </a:rPr>
              <a:t>Verfügbarkeit, Vertraulichkeit, Integrität</a:t>
            </a:r>
            <a:endParaRPr lang="x-none" sz="2600" spc="-1">
              <a:solidFill>
                <a:srgbClr val="004586"/>
              </a:solidFill>
              <a:uFill>
                <a:solidFill>
                  <a:srgbClr val="FFFFFF"/>
                </a:solidFill>
              </a:uFill>
              <a:latin typeface="Arial"/>
            </a:endParaRPr>
          </a:p>
          <a:p>
            <a:pPr marL="266700" lvl="1" indent="-266700">
              <a:buClr>
                <a:srgbClr val="000000"/>
              </a:buClr>
              <a:buSzPct val="45000"/>
              <a:buFont typeface="Wingdings" charset="2"/>
              <a:buChar char=""/>
            </a:pPr>
            <a:r>
              <a:rPr lang="de-DE" sz="2600" spc="-1" dirty="0">
                <a:solidFill>
                  <a:srgbClr val="004586"/>
                </a:solidFill>
                <a:uFill>
                  <a:solidFill>
                    <a:srgbClr val="FFFFFF"/>
                  </a:solidFill>
                </a:uFill>
                <a:latin typeface="Arial"/>
              </a:rPr>
              <a:t>Beschlagnahmerecht?</a:t>
            </a:r>
            <a:endParaRPr lang="x-none" sz="2600" spc="-1">
              <a:solidFill>
                <a:srgbClr val="004586"/>
              </a:solidFill>
              <a:uFill>
                <a:solidFill>
                  <a:srgbClr val="FFFFFF"/>
                </a:solidFill>
              </a:uFill>
              <a:latin typeface="Arial"/>
            </a:endParaRPr>
          </a:p>
          <a:p>
            <a:pPr marL="266700" lvl="1" indent="-266700">
              <a:buClr>
                <a:srgbClr val="000000"/>
              </a:buClr>
              <a:buSzPct val="45000"/>
              <a:buFont typeface="Wingdings" charset="2"/>
              <a:buChar char=""/>
            </a:pPr>
            <a:r>
              <a:rPr lang="de-DE" sz="2600" spc="-1" dirty="0">
                <a:solidFill>
                  <a:srgbClr val="004586"/>
                </a:solidFill>
                <a:uFill>
                  <a:solidFill>
                    <a:srgbClr val="FFFFFF"/>
                  </a:solidFill>
                </a:uFill>
                <a:latin typeface="Arial"/>
              </a:rPr>
              <a:t>Diebstahl und Versicherung</a:t>
            </a:r>
            <a:r>
              <a:rPr lang="de-DE" sz="2600" spc="-1" dirty="0" smtClean="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Nutzung privater Geräte</a:t>
            </a:r>
            <a:endParaRPr lang="de-DE" dirty="0"/>
          </a:p>
        </p:txBody>
      </p:sp>
    </p:spTree>
    <p:extLst>
      <p:ext uri="{BB962C8B-B14F-4D97-AF65-F5344CB8AC3E}">
        <p14:creationId xmlns:p14="http://schemas.microsoft.com/office/powerpoint/2010/main" val="2202922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9552" y="404664"/>
            <a:ext cx="8604448" cy="5940088"/>
          </a:xfrm>
          <a:prstGeom prst="rect">
            <a:avLst/>
          </a:prstGeom>
        </p:spPr>
        <p:txBody>
          <a:bodyPr wrap="square">
            <a:spAutoFit/>
          </a:bodyPr>
          <a:lstStyle/>
          <a:p>
            <a:endParaRPr lang="de-DE" b="1" dirty="0" smtClean="0"/>
          </a:p>
          <a:p>
            <a:endParaRPr lang="de-DE" sz="2400" b="1" dirty="0" smtClean="0"/>
          </a:p>
          <a:p>
            <a:pPr marL="85725"/>
            <a:endParaRPr lang="de-DE" dirty="0" smtClean="0"/>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trat bereits am </a:t>
            </a:r>
            <a:r>
              <a:rPr lang="x-none" sz="2600" u="sng" spc="-1">
                <a:solidFill>
                  <a:srgbClr val="004586"/>
                </a:solidFill>
                <a:uFill>
                  <a:solidFill>
                    <a:srgbClr val="FFFFFF"/>
                  </a:solidFill>
                </a:uFill>
                <a:latin typeface="Arial"/>
              </a:rPr>
              <a:t>24. Mai </a:t>
            </a:r>
            <a:r>
              <a:rPr lang="x-none" sz="2600" u="sng" spc="-1">
                <a:solidFill>
                  <a:srgbClr val="FF420E"/>
                </a:solidFill>
                <a:uFill>
                  <a:solidFill>
                    <a:srgbClr val="FFFFFF"/>
                  </a:solidFill>
                </a:uFill>
                <a:latin typeface="Arial"/>
              </a:rPr>
              <a:t>2016</a:t>
            </a:r>
            <a:r>
              <a:rPr lang="x-none" sz="2600" u="sng" spc="-1">
                <a:solidFill>
                  <a:srgbClr val="004586"/>
                </a:solidFill>
                <a:uFill>
                  <a:solidFill>
                    <a:srgbClr val="FFFFFF"/>
                  </a:solidFill>
                </a:uFill>
                <a:latin typeface="Arial"/>
              </a:rPr>
              <a:t> in Kraft</a:t>
            </a:r>
            <a:r>
              <a:rPr lang="x-none" sz="2600" spc="-1">
                <a:solidFill>
                  <a:srgbClr val="004586"/>
                </a:solidFill>
                <a:uFill>
                  <a:solidFill>
                    <a:srgbClr val="FFFFFF"/>
                  </a:solidFill>
                </a:uFill>
                <a:latin typeface="Arial"/>
              </a:rPr>
              <a:t>. </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ist seit 25. Mai </a:t>
            </a:r>
            <a:r>
              <a:rPr lang="x-none" sz="2600" spc="-1">
                <a:solidFill>
                  <a:srgbClr val="FF420E"/>
                </a:solidFill>
                <a:uFill>
                  <a:solidFill>
                    <a:srgbClr val="FFFFFF"/>
                  </a:solidFill>
                </a:uFill>
                <a:latin typeface="Arial"/>
              </a:rPr>
              <a:t>2018</a:t>
            </a:r>
            <a:r>
              <a:rPr lang="x-none" sz="2600" spc="-1">
                <a:solidFill>
                  <a:srgbClr val="004586"/>
                </a:solidFill>
                <a:uFill>
                  <a:solidFill>
                    <a:srgbClr val="FFFFFF"/>
                  </a:solidFill>
                </a:uFill>
                <a:latin typeface="Arial"/>
              </a:rPr>
              <a:t> </a:t>
            </a:r>
            <a:r>
              <a:rPr lang="x-none" sz="2600" u="sng" spc="-1">
                <a:solidFill>
                  <a:srgbClr val="004586"/>
                </a:solidFill>
                <a:uFill>
                  <a:solidFill>
                    <a:srgbClr val="FFFFFF"/>
                  </a:solidFill>
                </a:uFill>
                <a:latin typeface="Arial"/>
              </a:rPr>
              <a:t>verbindlich</a:t>
            </a:r>
            <a:r>
              <a:rPr lang="x-none" sz="2600" spc="-1">
                <a:solidFill>
                  <a:srgbClr val="004586"/>
                </a:solidFill>
                <a:uFill>
                  <a:solidFill>
                    <a:srgbClr val="FFFFFF"/>
                  </a:solidFill>
                </a:uFill>
                <a:latin typeface="Arial"/>
              </a:rPr>
              <a:t> anzuwenden.</a:t>
            </a:r>
          </a:p>
          <a:p>
            <a:pPr marL="864000" lvl="1" indent="-324000">
              <a:buClr>
                <a:srgbClr val="000000"/>
              </a:buClr>
              <a:buSzPct val="45000"/>
              <a:buFont typeface="Wingdings" charset="2"/>
              <a:buChar char=""/>
            </a:pPr>
            <a:r>
              <a:rPr lang="x-none" sz="2600" spc="-1">
                <a:solidFill>
                  <a:srgbClr val="004586"/>
                </a:solidFill>
                <a:uFill>
                  <a:solidFill>
                    <a:srgbClr val="FFFFFF"/>
                  </a:solidFill>
                </a:uFill>
                <a:latin typeface="Arial"/>
              </a:rPr>
              <a:t>gilt auch ohne separate Übertragung in nationales Recht</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Gestärkt werden die </a:t>
            </a:r>
            <a:r>
              <a:rPr lang="x-none" sz="2200" u="sng" spc="-1">
                <a:solidFill>
                  <a:srgbClr val="FF420E"/>
                </a:solidFill>
                <a:uFill>
                  <a:solidFill>
                    <a:srgbClr val="FFFFFF"/>
                  </a:solidFill>
                </a:uFill>
                <a:latin typeface="Arial"/>
              </a:rPr>
              <a:t>Verbraucherrechte</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FF420E"/>
                </a:solidFill>
                <a:uFill>
                  <a:solidFill>
                    <a:srgbClr val="FFFFFF"/>
                  </a:solidFill>
                </a:uFill>
                <a:latin typeface="Arial"/>
              </a:rPr>
              <a:t>Risiko</a:t>
            </a:r>
            <a:r>
              <a:rPr lang="x-none" sz="2200" spc="-1">
                <a:solidFill>
                  <a:srgbClr val="004586"/>
                </a:solidFill>
                <a:uFill>
                  <a:solidFill>
                    <a:srgbClr val="FFFFFF"/>
                  </a:solidFill>
                </a:uFill>
                <a:latin typeface="Arial"/>
              </a:rPr>
              <a:t>basierter Ansatz</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Datenschutzmanagement: DS als </a:t>
            </a:r>
            <a:r>
              <a:rPr lang="x-none" sz="2200" spc="-1">
                <a:solidFill>
                  <a:srgbClr val="FF420E"/>
                </a:solidFill>
                <a:uFill>
                  <a:solidFill>
                    <a:srgbClr val="FFFFFF"/>
                  </a:solidFill>
                </a:uFill>
                <a:latin typeface="Arial"/>
              </a:rPr>
              <a:t>Prozess</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Datenverarbeitende Stellen (auch Vereine) müssen mit </a:t>
            </a:r>
            <a:r>
              <a:rPr lang="x-none" sz="2200" spc="-1">
                <a:solidFill>
                  <a:srgbClr val="FF420E"/>
                </a:solidFill>
                <a:uFill>
                  <a:solidFill>
                    <a:srgbClr val="FFFFFF"/>
                  </a:solidFill>
                </a:uFill>
                <a:latin typeface="Arial"/>
              </a:rPr>
              <a:t>strengeren Regulierungen</a:t>
            </a:r>
            <a:r>
              <a:rPr lang="x-none" sz="2200" spc="-1">
                <a:solidFill>
                  <a:srgbClr val="004586"/>
                </a:solidFill>
                <a:uFill>
                  <a:solidFill>
                    <a:srgbClr val="FFFFFF"/>
                  </a:solidFill>
                </a:uFill>
                <a:latin typeface="Arial"/>
              </a:rPr>
              <a:t> rechnen.</a:t>
            </a: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a:t>
            </a:r>
            <a:r>
              <a:rPr lang="x-none" sz="2200" spc="-1">
                <a:solidFill>
                  <a:srgbClr val="FF420E"/>
                </a:solidFill>
                <a:uFill>
                  <a:solidFill>
                    <a:srgbClr val="FFFFFF"/>
                  </a:solidFill>
                </a:uFill>
                <a:latin typeface="Arial"/>
              </a:rPr>
              <a:t>Marktorprinzip</a:t>
            </a:r>
            <a:r>
              <a:rPr lang="x-none" sz="2200" spc="-1">
                <a:solidFill>
                  <a:srgbClr val="004586"/>
                </a:solidFill>
                <a:uFill>
                  <a:solidFill>
                    <a:srgbClr val="FFFFFF"/>
                  </a:solidFill>
                </a:uFill>
                <a:latin typeface="Arial"/>
              </a:rPr>
              <a:t>“ (</a:t>
            </a:r>
            <a:r>
              <a:rPr lang="x-none" sz="2000" spc="-1">
                <a:solidFill>
                  <a:srgbClr val="004586"/>
                </a:solidFill>
                <a:uFill>
                  <a:solidFill>
                    <a:srgbClr val="FFFFFF"/>
                  </a:solidFill>
                </a:uFill>
                <a:latin typeface="Arial"/>
              </a:rPr>
              <a:t>nicht der Firmensitz, sondern der Ort der Leistungserbringung → Auch Facebook muss DSGVO einhalten)</a:t>
            </a:r>
            <a:endParaRPr lang="x-none" sz="22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x-none" sz="2200" spc="-1">
                <a:solidFill>
                  <a:srgbClr val="004586"/>
                </a:solidFill>
                <a:uFill>
                  <a:solidFill>
                    <a:srgbClr val="FFFFFF"/>
                  </a:solidFill>
                </a:uFill>
                <a:latin typeface="Arial"/>
              </a:rPr>
              <a:t>Ein Verstoß </a:t>
            </a:r>
            <a:r>
              <a:rPr lang="x-none" sz="2200" u="sng" spc="-1">
                <a:solidFill>
                  <a:srgbClr val="FF420E"/>
                </a:solidFill>
                <a:uFill>
                  <a:solidFill>
                    <a:srgbClr val="FFFFFF"/>
                  </a:solidFill>
                </a:uFill>
                <a:latin typeface="Arial"/>
              </a:rPr>
              <a:t>kann</a:t>
            </a:r>
            <a:r>
              <a:rPr lang="x-none" sz="2200" spc="-1">
                <a:solidFill>
                  <a:srgbClr val="004586"/>
                </a:solidFill>
                <a:uFill>
                  <a:solidFill>
                    <a:srgbClr val="FFFFFF"/>
                  </a:solidFill>
                </a:uFill>
                <a:latin typeface="Arial"/>
              </a:rPr>
              <a:t> bis zu 20 Millionen € [..] Geldbuße kosten.</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Tree>
    <p:extLst>
      <p:ext uri="{BB962C8B-B14F-4D97-AF65-F5344CB8AC3E}">
        <p14:creationId xmlns:p14="http://schemas.microsoft.com/office/powerpoint/2010/main" val="16968721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40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19038" y="1305919"/>
            <a:ext cx="8445450" cy="4985980"/>
          </a:xfrm>
          <a:prstGeom prst="rect">
            <a:avLst/>
          </a:prstGeom>
          <a:noFill/>
        </p:spPr>
        <p:txBody>
          <a:bodyPr wrap="square" rtlCol="0">
            <a:spAutoFit/>
          </a:bodyPr>
          <a:lstStyle/>
          <a:p>
            <a:pPr marL="361950" lvl="1" indent="-361950">
              <a:buClr>
                <a:srgbClr val="000000"/>
              </a:buClr>
              <a:buSzPct val="45000"/>
              <a:buFont typeface="Wingdings" charset="2"/>
              <a:buChar char=""/>
            </a:pPr>
            <a:r>
              <a:rPr lang="x-none" sz="2600" spc="-1">
                <a:solidFill>
                  <a:srgbClr val="004586"/>
                </a:solidFill>
                <a:uFill>
                  <a:solidFill>
                    <a:srgbClr val="FFFFFF"/>
                  </a:solidFill>
                </a:uFill>
                <a:latin typeface="Arial"/>
              </a:rPr>
              <a:t>(</a:t>
            </a:r>
            <a:r>
              <a:rPr lang="x-none" sz="2600" spc="-1">
                <a:solidFill>
                  <a:srgbClr val="FF420E"/>
                </a:solidFill>
                <a:uFill>
                  <a:solidFill>
                    <a:srgbClr val="FFFFFF"/>
                  </a:solidFill>
                </a:uFill>
                <a:latin typeface="Arial"/>
              </a:rPr>
              <a:t>BDSG-&gt;DSGVO</a:t>
            </a:r>
            <a:r>
              <a:rPr lang="x-none" sz="2600" spc="-1">
                <a:solidFill>
                  <a:srgbClr val="004586"/>
                </a:solidFill>
                <a:uFill>
                  <a:solidFill>
                    <a:srgbClr val="FFFFFF"/>
                  </a:solidFill>
                </a:uFill>
                <a:latin typeface="Arial"/>
              </a:rPr>
              <a:t>) Fotos dürfen nur mit Einwilligung oder einer Rechtsgrundlage verwendet werden.</a:t>
            </a:r>
          </a:p>
          <a:p>
            <a:pPr marL="714375" lvl="2" indent="-361950">
              <a:buClr>
                <a:srgbClr val="000000"/>
              </a:buClr>
              <a:buSzPct val="75000"/>
              <a:buFont typeface="Symbol" charset="2"/>
              <a:buChar char=""/>
            </a:pPr>
            <a:r>
              <a:rPr lang="x-none" sz="2200" spc="-1">
                <a:solidFill>
                  <a:srgbClr val="004586"/>
                </a:solidFill>
                <a:uFill>
                  <a:solidFill>
                    <a:srgbClr val="FFFFFF"/>
                  </a:solidFill>
                </a:uFill>
                <a:latin typeface="Arial"/>
              </a:rPr>
              <a:t>Rechtliche Grundlage könnte sein:</a:t>
            </a:r>
          </a:p>
          <a:p>
            <a:pPr marL="819150" lvl="4" indent="-361950">
              <a:buClr>
                <a:srgbClr val="000000"/>
              </a:buClr>
              <a:buSzPct val="45000"/>
              <a:buFont typeface="Wingdings" charset="2"/>
              <a:buChar char=""/>
            </a:pPr>
            <a:r>
              <a:rPr lang="x-none" sz="2000" spc="-1">
                <a:solidFill>
                  <a:srgbClr val="004586"/>
                </a:solidFill>
                <a:uFill>
                  <a:solidFill>
                    <a:srgbClr val="FFFFFF"/>
                  </a:solidFill>
                </a:uFill>
                <a:latin typeface="Arial"/>
                <a:ea typeface="Arial Unicode MS"/>
              </a:rPr>
              <a:t>Einwilligung (Artikel 6 Absatz 1 lit. a)</a:t>
            </a:r>
            <a:endParaRPr lang="x-none" sz="2000" spc="-1">
              <a:solidFill>
                <a:srgbClr val="004586"/>
              </a:solidFill>
              <a:uFill>
                <a:solidFill>
                  <a:srgbClr val="FFFFFF"/>
                </a:solidFill>
              </a:uFill>
              <a:latin typeface="Arial"/>
            </a:endParaRPr>
          </a:p>
          <a:p>
            <a:pPr marL="819150" lvl="4" indent="-361950">
              <a:buClr>
                <a:srgbClr val="000000"/>
              </a:buClr>
              <a:buSzPct val="45000"/>
              <a:buFont typeface="Wingdings" charset="2"/>
              <a:buChar char=""/>
            </a:pPr>
            <a:r>
              <a:rPr lang="x-none" sz="2000" spc="-1">
                <a:solidFill>
                  <a:srgbClr val="004586"/>
                </a:solidFill>
                <a:uFill>
                  <a:solidFill>
                    <a:srgbClr val="FFFFFF"/>
                  </a:solidFill>
                </a:uFill>
                <a:latin typeface="Arial"/>
                <a:ea typeface="Arial Unicode MS"/>
              </a:rPr>
              <a:t>Vertrag des Fotografen (Artikel 6 Absatz 1 lit. b)</a:t>
            </a:r>
            <a:endParaRPr lang="x-none" sz="2000" spc="-1">
              <a:solidFill>
                <a:srgbClr val="004586"/>
              </a:solidFill>
              <a:uFill>
                <a:solidFill>
                  <a:srgbClr val="FFFFFF"/>
                </a:solidFill>
              </a:uFill>
              <a:latin typeface="Arial"/>
            </a:endParaRPr>
          </a:p>
          <a:p>
            <a:pPr marL="819150" lvl="4" indent="-361950">
              <a:buClr>
                <a:srgbClr val="000000"/>
              </a:buClr>
              <a:buSzPct val="45000"/>
              <a:buFont typeface="Wingdings" charset="2"/>
              <a:buChar char=""/>
            </a:pPr>
            <a:r>
              <a:rPr lang="x-none" sz="2000" spc="-1">
                <a:solidFill>
                  <a:srgbClr val="004586"/>
                </a:solidFill>
                <a:uFill>
                  <a:solidFill>
                    <a:srgbClr val="FFFFFF"/>
                  </a:solidFill>
                </a:uFill>
                <a:latin typeface="Arial"/>
              </a:rPr>
              <a:t>berechtigter Interessen des Fotografen (Artikel 6 Absatz 1 lit. f) </a:t>
            </a:r>
          </a:p>
          <a:p>
            <a:pPr marL="361950" lvl="2" indent="-361950">
              <a:buClr>
                <a:srgbClr val="000000"/>
              </a:buClr>
              <a:buSzPct val="75000"/>
              <a:buFont typeface="Symbol" charset="2"/>
              <a:buChar char=""/>
            </a:pPr>
            <a:r>
              <a:rPr lang="x-none" sz="2200" spc="-1">
                <a:solidFill>
                  <a:srgbClr val="004586"/>
                </a:solidFill>
                <a:uFill>
                  <a:solidFill>
                    <a:srgbClr val="FFFFFF"/>
                  </a:solidFill>
                </a:uFill>
                <a:latin typeface="Arial"/>
              </a:rPr>
              <a:t>Für die Veröffentlichung von Fotografien enthält das Kunsturhebergesetz (</a:t>
            </a:r>
            <a:r>
              <a:rPr lang="x-none" sz="2200" spc="-1">
                <a:solidFill>
                  <a:srgbClr val="FF420E"/>
                </a:solidFill>
                <a:uFill>
                  <a:solidFill>
                    <a:srgbClr val="FFFFFF"/>
                  </a:solidFill>
                </a:uFill>
                <a:latin typeface="Arial"/>
              </a:rPr>
              <a:t>KunstUrhG</a:t>
            </a:r>
            <a:r>
              <a:rPr lang="x-none" sz="2200" spc="-1">
                <a:solidFill>
                  <a:srgbClr val="004586"/>
                </a:solidFill>
                <a:uFill>
                  <a:solidFill>
                    <a:srgbClr val="FFFFFF"/>
                  </a:solidFill>
                </a:uFill>
                <a:latin typeface="Arial"/>
              </a:rPr>
              <a:t>) ergänzende Regelungen</a:t>
            </a:r>
          </a:p>
          <a:p>
            <a:pPr marL="361950" lvl="1" indent="-361950">
              <a:buClr>
                <a:srgbClr val="000000"/>
              </a:buClr>
              <a:buSzPct val="45000"/>
              <a:buFont typeface="Wingdings" charset="2"/>
              <a:buChar char=""/>
            </a:pPr>
            <a:r>
              <a:rPr lang="x-none" sz="2600" spc="-1">
                <a:solidFill>
                  <a:srgbClr val="004586"/>
                </a:solidFill>
                <a:uFill>
                  <a:solidFill>
                    <a:srgbClr val="FFFFFF"/>
                  </a:solidFill>
                </a:uFill>
                <a:latin typeface="Arial"/>
              </a:rPr>
              <a:t>Frage: gilt DSGVO </a:t>
            </a:r>
            <a:r>
              <a:rPr lang="x-none" sz="2600" spc="-1">
                <a:solidFill>
                  <a:srgbClr val="FF420E"/>
                </a:solidFill>
                <a:uFill>
                  <a:solidFill>
                    <a:srgbClr val="FFFFFF"/>
                  </a:solidFill>
                </a:uFill>
                <a:latin typeface="Arial"/>
              </a:rPr>
              <a:t>über</a:t>
            </a:r>
            <a:r>
              <a:rPr lang="x-none" sz="2600" spc="-1">
                <a:solidFill>
                  <a:srgbClr val="004586"/>
                </a:solidFill>
                <a:uFill>
                  <a:solidFill>
                    <a:srgbClr val="FFFFFF"/>
                  </a:solidFill>
                </a:uFill>
                <a:latin typeface="Arial"/>
              </a:rPr>
              <a:t> dem KunstUrhG? -&gt; JA!</a:t>
            </a:r>
          </a:p>
          <a:p>
            <a:pPr marL="361950" lvl="2" indent="-361950">
              <a:buClr>
                <a:srgbClr val="000000"/>
              </a:buClr>
              <a:buSzPct val="75000"/>
              <a:buFont typeface="Symbol" charset="2"/>
              <a:buChar char=""/>
            </a:pPr>
            <a:r>
              <a:rPr lang="x-none" sz="2200" spc="-1">
                <a:solidFill>
                  <a:srgbClr val="004586"/>
                </a:solidFill>
                <a:uFill>
                  <a:solidFill>
                    <a:srgbClr val="FFFFFF"/>
                  </a:solidFill>
                </a:uFill>
                <a:latin typeface="Arial"/>
              </a:rPr>
              <a:t>Ansicht des </a:t>
            </a:r>
            <a:r>
              <a:rPr lang="x-none" sz="2200" b="1" spc="-1">
                <a:solidFill>
                  <a:srgbClr val="FF420E"/>
                </a:solidFill>
                <a:uFill>
                  <a:solidFill>
                    <a:srgbClr val="FFFFFF"/>
                  </a:solidFill>
                </a:uFill>
                <a:latin typeface="Arial"/>
              </a:rPr>
              <a:t>BMI</a:t>
            </a:r>
            <a:r>
              <a:rPr lang="x-none" sz="2200" spc="-1">
                <a:solidFill>
                  <a:srgbClr val="FF420E"/>
                </a:solidFill>
                <a:uFill>
                  <a:solidFill>
                    <a:srgbClr val="FFFFFF"/>
                  </a:solidFill>
                </a:uFill>
                <a:latin typeface="Arial"/>
              </a:rPr>
              <a:t>:</a:t>
            </a:r>
            <a:r>
              <a:rPr lang="x-none" sz="2200" spc="-1">
                <a:solidFill>
                  <a:srgbClr val="004586"/>
                </a:solidFill>
                <a:uFill>
                  <a:solidFill>
                    <a:srgbClr val="FFFFFF"/>
                  </a:solidFill>
                </a:uFill>
                <a:latin typeface="Arial"/>
              </a:rPr>
              <a:t> KunstUrhG stützt sich auf Art.6 Abs.1 Lit.f i.V.m Artikel 85 DSGVO (</a:t>
            </a:r>
            <a:r>
              <a:rPr lang="x-none" sz="2200" spc="-1">
                <a:solidFill>
                  <a:srgbClr val="FF420E"/>
                </a:solidFill>
                <a:uFill>
                  <a:solidFill>
                    <a:srgbClr val="FFFFFF"/>
                  </a:solidFill>
                </a:uFill>
                <a:latin typeface="Arial"/>
              </a:rPr>
              <a:t>Öffnungsklausel</a:t>
            </a:r>
            <a:r>
              <a:rPr lang="x-none" sz="2200" spc="-1">
                <a:solidFill>
                  <a:srgbClr val="004586"/>
                </a:solidFill>
                <a:uFill>
                  <a:solidFill>
                    <a:srgbClr val="FFFFFF"/>
                  </a:solidFill>
                </a:uFill>
                <a:latin typeface="Arial"/>
              </a:rPr>
              <a:t>)</a:t>
            </a:r>
          </a:p>
          <a:p>
            <a:pPr marL="361950" lvl="2" indent="-361950">
              <a:buClr>
                <a:srgbClr val="000000"/>
              </a:buClr>
              <a:buSzPct val="75000"/>
              <a:buFont typeface="Symbol" charset="2"/>
              <a:buChar char=""/>
            </a:pPr>
            <a:r>
              <a:rPr lang="x-none" sz="2200" spc="-1">
                <a:solidFill>
                  <a:srgbClr val="004586"/>
                </a:solidFill>
                <a:uFill>
                  <a:solidFill>
                    <a:srgbClr val="FFFFFF"/>
                  </a:solidFill>
                </a:uFill>
                <a:latin typeface="Arial"/>
              </a:rPr>
              <a:t>Diese Ansicht ist </a:t>
            </a:r>
            <a:r>
              <a:rPr lang="x-none" sz="2200" u="sng" spc="-1">
                <a:solidFill>
                  <a:srgbClr val="004586"/>
                </a:solidFill>
                <a:uFill>
                  <a:solidFill>
                    <a:srgbClr val="FFFFFF"/>
                  </a:solidFill>
                </a:uFill>
                <a:latin typeface="Arial"/>
              </a:rPr>
              <a:t>nicht rechtsverbindlich</a:t>
            </a:r>
            <a:r>
              <a:rPr lang="x-none" sz="2200" spc="-1">
                <a:solidFill>
                  <a:srgbClr val="004586"/>
                </a:solidFill>
                <a:uFill>
                  <a:solidFill>
                    <a:srgbClr val="FFFFFF"/>
                  </a:solidFill>
                </a:uFill>
                <a:latin typeface="Arial"/>
              </a:rPr>
              <a:t>, die Gerichte werden es entscheiden.</a:t>
            </a:r>
          </a:p>
          <a:p>
            <a:pPr marL="361950" lvl="1" indent="-361950">
              <a:buClr>
                <a:srgbClr val="000000"/>
              </a:buClr>
              <a:buSzPct val="45000"/>
              <a:buFont typeface="Wingdings" charset="2"/>
              <a:buChar char=""/>
            </a:pPr>
            <a:r>
              <a:rPr lang="x-none" sz="2600" spc="-1">
                <a:solidFill>
                  <a:srgbClr val="004586"/>
                </a:solidFill>
                <a:uFill>
                  <a:solidFill>
                    <a:srgbClr val="FFFFFF"/>
                  </a:solidFill>
                </a:uFill>
                <a:latin typeface="Arial"/>
              </a:rPr>
              <a:t>Pressegesetze der </a:t>
            </a:r>
            <a:r>
              <a:rPr lang="x-none" sz="2600" spc="-1" smtClean="0">
                <a:solidFill>
                  <a:srgbClr val="004586"/>
                </a:solidFill>
                <a:uFill>
                  <a:solidFill>
                    <a:srgbClr val="FFFFFF"/>
                  </a:solidFill>
                </a:uFill>
                <a:latin typeface="Arial"/>
              </a:rPr>
              <a:t>Lände</a:t>
            </a:r>
            <a:r>
              <a:rPr lang="de-DE" sz="2600" spc="-1" dirty="0" smtClean="0">
                <a:solidFill>
                  <a:srgbClr val="004586"/>
                </a:solidFill>
                <a:uFill>
                  <a:solidFill>
                    <a:srgbClr val="FFFFFF"/>
                  </a:solidFill>
                </a:uFill>
                <a:latin typeface="Arial"/>
              </a:rPr>
              <a:t>r</a:t>
            </a:r>
            <a:r>
              <a:rPr lang="x-none" sz="2600" spc="-1" smtClean="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Dürfen Fotos noch gemacht werden?</a:t>
            </a:r>
            <a:endParaRPr lang="de-DE" dirty="0"/>
          </a:p>
        </p:txBody>
      </p:sp>
    </p:spTree>
    <p:extLst>
      <p:ext uri="{BB962C8B-B14F-4D97-AF65-F5344CB8AC3E}">
        <p14:creationId xmlns:p14="http://schemas.microsoft.com/office/powerpoint/2010/main" val="331815720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stomShape 1"/>
          <p:cNvSpPr/>
          <p:nvPr/>
        </p:nvSpPr>
        <p:spPr>
          <a:xfrm>
            <a:off x="413264" y="3501008"/>
            <a:ext cx="8640000" cy="2808312"/>
          </a:xfrm>
          <a:prstGeom prst="rect">
            <a:avLst/>
          </a:prstGeom>
          <a:solidFill>
            <a:srgbClr val="FFD320"/>
          </a:solidFill>
          <a:ln>
            <a:solidFill>
              <a:srgbClr val="000000"/>
            </a:solidFill>
          </a:ln>
        </p:spPr>
        <p:style>
          <a:lnRef idx="0">
            <a:scrgbClr r="0" g="0" b="0"/>
          </a:lnRef>
          <a:fillRef idx="0">
            <a:scrgbClr r="0" g="0" b="0"/>
          </a:fillRef>
          <a:effectRef idx="0">
            <a:scrgbClr r="0" g="0" b="0"/>
          </a:effectRef>
          <a:fontRef idx="minor"/>
        </p:style>
      </p:sp>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41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544562" y="1340768"/>
            <a:ext cx="8517458" cy="5032147"/>
          </a:xfrm>
          <a:prstGeom prst="rect">
            <a:avLst/>
          </a:prstGeom>
          <a:noFill/>
        </p:spPr>
        <p:txBody>
          <a:bodyPr wrap="square" rtlCol="0">
            <a:spAutoFit/>
          </a:bodyPr>
          <a:lstStyle/>
          <a:p>
            <a:pPr marL="444500" lvl="1" indent="-323850">
              <a:buClr>
                <a:srgbClr val="000000"/>
              </a:buClr>
              <a:buSzPct val="45000"/>
              <a:buFont typeface="Wingdings" charset="2"/>
              <a:buChar char=""/>
            </a:pPr>
            <a:r>
              <a:rPr lang="x-none" sz="2600" i="1" spc="-1">
                <a:solidFill>
                  <a:srgbClr val="004586"/>
                </a:solidFill>
                <a:uFill>
                  <a:solidFill>
                    <a:srgbClr val="FFFFFF"/>
                  </a:solidFill>
                </a:uFill>
                <a:latin typeface="Arial"/>
              </a:rPr>
              <a:t>Leben</a:t>
            </a:r>
            <a:r>
              <a:rPr lang="x-none" sz="2600" spc="-1">
                <a:solidFill>
                  <a:srgbClr val="004586"/>
                </a:solidFill>
                <a:uFill>
                  <a:solidFill>
                    <a:srgbClr val="FFFFFF"/>
                  </a:solidFill>
                </a:uFill>
                <a:latin typeface="Arial"/>
              </a:rPr>
              <a:t> Sie Datenschutz als </a:t>
            </a:r>
            <a:r>
              <a:rPr lang="x-none" sz="2600" spc="-1">
                <a:solidFill>
                  <a:srgbClr val="FF420E"/>
                </a:solidFill>
                <a:uFill>
                  <a:solidFill>
                    <a:srgbClr val="FFFFFF"/>
                  </a:solidFill>
                </a:uFill>
                <a:latin typeface="Arial"/>
              </a:rPr>
              <a:t>Prozess!</a:t>
            </a:r>
            <a:endParaRPr lang="x-none" sz="2600" spc="-1">
              <a:solidFill>
                <a:srgbClr val="004586"/>
              </a:solidFill>
              <a:uFill>
                <a:solidFill>
                  <a:srgbClr val="FFFFFF"/>
                </a:solidFill>
              </a:uFill>
              <a:latin typeface="Arial"/>
            </a:endParaRPr>
          </a:p>
          <a:p>
            <a:pPr marL="444500" lvl="1" indent="-323850">
              <a:buClr>
                <a:srgbClr val="000000"/>
              </a:buClr>
              <a:buSzPct val="45000"/>
              <a:buFont typeface="Wingdings" charset="2"/>
              <a:buChar char=""/>
            </a:pPr>
            <a:r>
              <a:rPr lang="x-none" sz="2600" spc="-1" smtClean="0">
                <a:solidFill>
                  <a:srgbClr val="004586"/>
                </a:solidFill>
                <a:uFill>
                  <a:solidFill>
                    <a:srgbClr val="FFFFFF"/>
                  </a:solidFill>
                </a:uFill>
                <a:latin typeface="Arial"/>
              </a:rPr>
              <a:t>Es geht nicht darum, ob Sie Zeit dafür haben, sondern es geht um den </a:t>
            </a:r>
            <a:r>
              <a:rPr lang="x-none" sz="2600" spc="-1" smtClean="0">
                <a:solidFill>
                  <a:srgbClr val="FF420E"/>
                </a:solidFill>
                <a:uFill>
                  <a:solidFill>
                    <a:srgbClr val="FFFFFF"/>
                  </a:solidFill>
                </a:uFill>
                <a:latin typeface="Arial"/>
              </a:rPr>
              <a:t>Persönlichkeitsschutz</a:t>
            </a:r>
            <a:r>
              <a:rPr lang="x-none" sz="2600" spc="-1" smtClean="0">
                <a:solidFill>
                  <a:srgbClr val="004586"/>
                </a:solidFill>
                <a:uFill>
                  <a:solidFill>
                    <a:srgbClr val="FFFFFF"/>
                  </a:solidFill>
                </a:uFill>
                <a:latin typeface="Arial"/>
              </a:rPr>
              <a:t> aller Betroffenen!</a:t>
            </a:r>
          </a:p>
          <a:p>
            <a:pPr marL="444500" lvl="1" indent="-323850">
              <a:buClr>
                <a:srgbClr val="000000"/>
              </a:buClr>
              <a:buSzPct val="45000"/>
              <a:buFont typeface="Wingdings" charset="2"/>
              <a:buChar char=""/>
            </a:pPr>
            <a:r>
              <a:rPr lang="x-none" sz="2600" spc="-1" smtClean="0">
                <a:solidFill>
                  <a:srgbClr val="FF420E"/>
                </a:solidFill>
                <a:uFill>
                  <a:solidFill>
                    <a:srgbClr val="FFFFFF"/>
                  </a:solidFill>
                </a:uFill>
                <a:latin typeface="Arial"/>
              </a:rPr>
              <a:t>Fangen </a:t>
            </a:r>
            <a:r>
              <a:rPr lang="x-none" sz="2600" spc="-1">
                <a:solidFill>
                  <a:srgbClr val="FF420E"/>
                </a:solidFill>
                <a:uFill>
                  <a:solidFill>
                    <a:srgbClr val="FFFFFF"/>
                  </a:solidFill>
                </a:uFill>
                <a:latin typeface="Arial"/>
              </a:rPr>
              <a:t>Sie an! Bitte nicht aufschieben</a:t>
            </a:r>
            <a:r>
              <a:rPr lang="x-none" sz="2600" spc="-1" smtClean="0">
                <a:solidFill>
                  <a:srgbClr val="FF420E"/>
                </a:solidFill>
                <a:uFill>
                  <a:solidFill>
                    <a:srgbClr val="FFFFFF"/>
                  </a:solidFill>
                </a:uFill>
                <a:latin typeface="Arial"/>
              </a:rPr>
              <a:t>!</a:t>
            </a:r>
            <a:r>
              <a:rPr lang="x-none" sz="2000" spc="-1" smtClean="0">
                <a:solidFill>
                  <a:srgbClr val="FF420E"/>
                </a:solidFill>
                <a:uFill>
                  <a:solidFill>
                    <a:srgbClr val="FFFFFF"/>
                  </a:solidFill>
                </a:uFill>
                <a:latin typeface="Arial"/>
              </a:rPr>
              <a:t> </a:t>
            </a:r>
            <a:endParaRPr lang="de-DE" sz="2000" spc="-1" dirty="0" smtClean="0">
              <a:solidFill>
                <a:srgbClr val="FF420E"/>
              </a:solidFill>
              <a:uFill>
                <a:solidFill>
                  <a:srgbClr val="FFFFFF"/>
                </a:solidFill>
              </a:uFill>
              <a:latin typeface="Arial"/>
            </a:endParaRPr>
          </a:p>
          <a:p>
            <a:pPr marL="120650" lvl="1">
              <a:buClr>
                <a:srgbClr val="000000"/>
              </a:buClr>
              <a:buSzPct val="45000"/>
            </a:pPr>
            <a:endParaRPr lang="x-none" sz="900" spc="-1">
              <a:solidFill>
                <a:srgbClr val="004586"/>
              </a:solidFill>
              <a:uFill>
                <a:solidFill>
                  <a:srgbClr val="FFFFFF"/>
                </a:solidFill>
              </a:uFill>
              <a:latin typeface="Arial"/>
            </a:endParaRP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Welche personenbez. Daten werden verarbeitet?</a:t>
            </a: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Haben wir eine Lisete aller Daten-Verarbeitungen</a:t>
            </a: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Was machen wir für die Sicherheit der Daten</a:t>
            </a: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Haben andere Einsicht unsere Daten?</a:t>
            </a: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Haben wir Betroffene über Verarbeitung informiert?</a:t>
            </a:r>
          </a:p>
          <a:p>
            <a:pPr marL="864000" lvl="1" indent="-324000">
              <a:buClr>
                <a:srgbClr val="000000"/>
              </a:buClr>
              <a:buFont typeface="StarSymbol"/>
              <a:buAutoNum type="arabicPeriod"/>
            </a:pPr>
            <a:r>
              <a:rPr lang="x-none" sz="2600" spc="-1">
                <a:solidFill>
                  <a:srgbClr val="004586"/>
                </a:solidFill>
                <a:uFill>
                  <a:solidFill>
                    <a:srgbClr val="FFFFFF"/>
                  </a:solidFill>
                </a:uFill>
                <a:latin typeface="Arial"/>
              </a:rPr>
              <a:t> Wie setzen wir Betroffenenrechte um</a:t>
            </a:r>
            <a:r>
              <a:rPr lang="x-none" sz="2600" spc="-1" smtClean="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1</a:t>
            </a:r>
            <a:r>
              <a:rPr lang="de-DE" altLang="de-DE" sz="2800" b="1" dirty="0" smtClean="0">
                <a:solidFill>
                  <a:srgbClr val="555555"/>
                </a:solidFill>
                <a:latin typeface="Arial" charset="0"/>
                <a:cs typeface="Arial" charset="0"/>
              </a:rPr>
              <a:t>. Einstieg</a:t>
            </a:r>
            <a:endParaRPr lang="de-DE" altLang="de-DE" sz="2800" b="1" dirty="0">
              <a:solidFill>
                <a:srgbClr val="555555"/>
              </a:solidFill>
              <a:latin typeface="Arial" charset="0"/>
              <a:cs typeface="Arial" charset="0"/>
            </a:endParaRPr>
          </a:p>
        </p:txBody>
      </p:sp>
    </p:spTree>
    <p:extLst>
      <p:ext uri="{BB962C8B-B14F-4D97-AF65-F5344CB8AC3E}">
        <p14:creationId xmlns:p14="http://schemas.microsoft.com/office/powerpoint/2010/main" val="34770510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496944" cy="5262979"/>
          </a:xfrm>
          <a:prstGeom prst="rect">
            <a:avLst/>
          </a:prstGeom>
          <a:noFill/>
        </p:spPr>
        <p:txBody>
          <a:bodyPr wrap="square" rtlCol="0">
            <a:spAutoFit/>
          </a:bodyPr>
          <a:lstStyle/>
          <a:p>
            <a:r>
              <a:rPr lang="de-DE" sz="2800" spc="-1" dirty="0">
                <a:solidFill>
                  <a:srgbClr val="004586"/>
                </a:solidFill>
                <a:uFill>
                  <a:solidFill>
                    <a:srgbClr val="FFFFFF"/>
                  </a:solidFill>
                </a:uFill>
                <a:latin typeface="Arial"/>
              </a:rPr>
              <a:t>Was bedeutet das nun für den Verein?</a:t>
            </a:r>
          </a:p>
          <a:p>
            <a:r>
              <a:rPr lang="de-DE" sz="2800" spc="-1" dirty="0">
                <a:solidFill>
                  <a:srgbClr val="004586"/>
                </a:solidFill>
                <a:uFill>
                  <a:solidFill>
                    <a:srgbClr val="FFFFFF"/>
                  </a:solidFill>
                </a:uFill>
                <a:latin typeface="Arial"/>
              </a:rPr>
              <a:t>Welche Schritte sind einzulegen, damit die Vereinsarbeit datenschutzrechtlich auf sicheren Füßen steht?</a:t>
            </a:r>
          </a:p>
          <a:p>
            <a:endParaRPr lang="de-DE" sz="2800" spc="-1" dirty="0" smtClean="0">
              <a:solidFill>
                <a:srgbClr val="004586"/>
              </a:solidFill>
              <a:uFill>
                <a:solidFill>
                  <a:srgbClr val="FFFFFF"/>
                </a:solidFill>
              </a:uFill>
              <a:latin typeface="Arial"/>
            </a:endParaRPr>
          </a:p>
          <a:p>
            <a:r>
              <a:rPr lang="de-DE" sz="2800" spc="-1" dirty="0" smtClean="0">
                <a:solidFill>
                  <a:srgbClr val="004586"/>
                </a:solidFill>
                <a:uFill>
                  <a:solidFill>
                    <a:srgbClr val="FFFFFF"/>
                  </a:solidFill>
                </a:uFill>
                <a:latin typeface="Arial"/>
              </a:rPr>
              <a:t>Praktische </a:t>
            </a:r>
            <a:r>
              <a:rPr lang="de-DE" sz="2800" spc="-1" dirty="0">
                <a:solidFill>
                  <a:srgbClr val="004586"/>
                </a:solidFill>
                <a:uFill>
                  <a:solidFill>
                    <a:srgbClr val="FFFFFF"/>
                  </a:solidFill>
                </a:uFill>
                <a:latin typeface="Arial"/>
              </a:rPr>
              <a:t>Tipps und Hilfestellungen unter: </a:t>
            </a:r>
            <a:r>
              <a:rPr lang="de-DE" sz="3200" dirty="0">
                <a:hlinkClick r:id="rId3"/>
              </a:rPr>
              <a:t>https://www.dsb.de/der-verband/service</a:t>
            </a:r>
            <a:r>
              <a:rPr lang="de-DE" sz="3200" dirty="0" smtClean="0">
                <a:hlinkClick r:id="rId3"/>
              </a:rPr>
              <a:t>/</a:t>
            </a:r>
          </a:p>
          <a:p>
            <a:r>
              <a:rPr lang="de-DE" sz="3200" dirty="0" err="1" smtClean="0">
                <a:hlinkClick r:id="rId3"/>
              </a:rPr>
              <a:t>vereinsarbeit</a:t>
            </a:r>
            <a:r>
              <a:rPr lang="de-DE" sz="3200" dirty="0" smtClean="0">
                <a:hlinkClick r:id="rId3"/>
              </a:rPr>
              <a:t>/</a:t>
            </a:r>
            <a:r>
              <a:rPr lang="de-DE" sz="3200" dirty="0" err="1" smtClean="0">
                <a:hlinkClick r:id="rId3"/>
              </a:rPr>
              <a:t>finanzensteuernrecht</a:t>
            </a:r>
            <a:r>
              <a:rPr lang="de-DE" sz="3200" dirty="0" smtClean="0">
                <a:hlinkClick r:id="rId3"/>
              </a:rPr>
              <a:t>/ </a:t>
            </a:r>
            <a:endParaRPr lang="de-DE" sz="3200" dirty="0" smtClean="0"/>
          </a:p>
          <a:p>
            <a:r>
              <a:rPr lang="de-DE" sz="2400" spc="-1" dirty="0" smtClean="0">
                <a:solidFill>
                  <a:srgbClr val="004586"/>
                </a:solidFill>
                <a:uFill>
                  <a:solidFill>
                    <a:srgbClr val="FFFFFF"/>
                  </a:solidFill>
                </a:uFill>
                <a:latin typeface="Arial"/>
              </a:rPr>
              <a:t>(</a:t>
            </a:r>
            <a:r>
              <a:rPr lang="de-DE" sz="2400" spc="-1" dirty="0" smtClean="0">
                <a:solidFill>
                  <a:srgbClr val="004586"/>
                </a:solidFill>
                <a:uFill>
                  <a:solidFill>
                    <a:srgbClr val="FFFFFF"/>
                  </a:solidFill>
                </a:uFill>
                <a:latin typeface="Arial"/>
              </a:rPr>
              <a:t>Aufgrund </a:t>
            </a:r>
            <a:r>
              <a:rPr lang="de-DE" sz="2400" spc="-1" dirty="0">
                <a:solidFill>
                  <a:srgbClr val="004586"/>
                </a:solidFill>
                <a:uFill>
                  <a:solidFill>
                    <a:srgbClr val="FFFFFF"/>
                  </a:solidFill>
                </a:uFill>
                <a:latin typeface="Arial"/>
              </a:rPr>
              <a:t>der von Verein zu Verein sehr </a:t>
            </a:r>
            <a:r>
              <a:rPr lang="de-DE" sz="2400" spc="-1" dirty="0" smtClean="0">
                <a:solidFill>
                  <a:srgbClr val="004586"/>
                </a:solidFill>
                <a:uFill>
                  <a:solidFill>
                    <a:srgbClr val="FFFFFF"/>
                  </a:solidFill>
                </a:uFill>
                <a:latin typeface="Arial"/>
              </a:rPr>
              <a:t>unterschiedlichen </a:t>
            </a:r>
            <a:r>
              <a:rPr lang="de-DE" sz="2400" spc="-1" dirty="0">
                <a:solidFill>
                  <a:srgbClr val="004586"/>
                </a:solidFill>
                <a:uFill>
                  <a:solidFill>
                    <a:srgbClr val="FFFFFF"/>
                  </a:solidFill>
                </a:uFill>
                <a:latin typeface="Arial"/>
              </a:rPr>
              <a:t>Datenverarbeitungsprozesse ist es nicht möglich, eine allgemeingültige Musterlösung zur Verfügung zu stellen</a:t>
            </a:r>
            <a:r>
              <a:rPr lang="de-DE" sz="2400" spc="-1" dirty="0" smtClean="0">
                <a:solidFill>
                  <a:srgbClr val="004586"/>
                </a:solidFill>
                <a:uFill>
                  <a:solidFill>
                    <a:srgbClr val="FFFFFF"/>
                  </a:solidFill>
                </a:uFill>
                <a:latin typeface="Arial"/>
              </a:rPr>
              <a:t>.) </a:t>
            </a:r>
            <a:endParaRPr lang="de-DE" sz="2400" spc="-1" dirty="0">
              <a:solidFill>
                <a:srgbClr val="004586"/>
              </a:solidFill>
              <a:uFill>
                <a:solidFill>
                  <a:srgbClr val="FFFFFF"/>
                </a:solidFill>
              </a:uFill>
              <a:latin typeface="Arial"/>
            </a:endParaRPr>
          </a:p>
          <a:p>
            <a:endParaRPr lang="de-DE" sz="3200"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8037969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46277" y="1244403"/>
            <a:ext cx="8496944" cy="3600986"/>
          </a:xfrm>
          <a:prstGeom prst="rect">
            <a:avLst/>
          </a:prstGeom>
          <a:noFill/>
        </p:spPr>
        <p:txBody>
          <a:bodyPr wrap="square" rtlCol="0">
            <a:spAutoFit/>
          </a:bodyPr>
          <a:lstStyle/>
          <a:p>
            <a:endParaRPr lang="de-DE" sz="3200" dirty="0" smtClean="0"/>
          </a:p>
          <a:p>
            <a:r>
              <a:rPr lang="de-DE" sz="2800" spc="-1" dirty="0">
                <a:solidFill>
                  <a:srgbClr val="004586"/>
                </a:solidFill>
                <a:uFill>
                  <a:solidFill>
                    <a:srgbClr val="FFFFFF"/>
                  </a:solidFill>
                </a:uFill>
                <a:latin typeface="Arial"/>
              </a:rPr>
              <a:t>Als Vorstand eines Vereins, also als „Verantwortlicher“ im Sinne der DSGVO, müssen Sie nun prüfen, welche Maßnahmen in Abhängigkeit der Größe, Art und Struktur Ihres Vereins ergriffen werden müssen, um den datenschutzrechtlichen Vorgaben aus der DSGVO und dem BDSG ausreichend Rechnung zu tragen.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1064600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0"/>
            <a:ext cx="8568952" cy="4832092"/>
          </a:xfrm>
          <a:prstGeom prst="rect">
            <a:avLst/>
          </a:prstGeom>
          <a:noFill/>
        </p:spPr>
        <p:txBody>
          <a:bodyPr wrap="square" rtlCol="0">
            <a:spAutoFit/>
          </a:bodyPr>
          <a:lstStyle/>
          <a:p>
            <a:r>
              <a:rPr lang="de-DE" sz="2800" spc="-1" dirty="0">
                <a:solidFill>
                  <a:srgbClr val="004586"/>
                </a:solidFill>
                <a:uFill>
                  <a:solidFill>
                    <a:srgbClr val="FFFFFF"/>
                  </a:solidFill>
                </a:uFill>
                <a:latin typeface="Arial"/>
              </a:rPr>
              <a:t>Generell gilt: </a:t>
            </a:r>
          </a:p>
          <a:p>
            <a:r>
              <a:rPr lang="de-DE" sz="2800" spc="-1" dirty="0">
                <a:solidFill>
                  <a:srgbClr val="004586"/>
                </a:solidFill>
                <a:uFill>
                  <a:solidFill>
                    <a:srgbClr val="FFFFFF"/>
                  </a:solidFill>
                </a:uFill>
                <a:latin typeface="Arial"/>
              </a:rPr>
              <a:t>Je kleiner der Verein, je weniger Daten Sie verarbeiten und je weniger Personen mit den Daten umgehen, desto geringer wird der Aufwand sein, den Sie betreiben müssen.</a:t>
            </a:r>
          </a:p>
          <a:p>
            <a:r>
              <a:rPr lang="de-DE" sz="2800" spc="-1" dirty="0">
                <a:solidFill>
                  <a:srgbClr val="004586"/>
                </a:solidFill>
                <a:uFill>
                  <a:solidFill>
                    <a:srgbClr val="FFFFFF"/>
                  </a:solidFill>
                </a:uFill>
                <a:latin typeface="Arial"/>
              </a:rPr>
              <a:t> </a:t>
            </a:r>
          </a:p>
          <a:p>
            <a:r>
              <a:rPr lang="de-DE" sz="2800" spc="-1" dirty="0">
                <a:solidFill>
                  <a:srgbClr val="004586"/>
                </a:solidFill>
                <a:uFill>
                  <a:solidFill>
                    <a:srgbClr val="FFFFFF"/>
                  </a:solidFill>
                </a:uFill>
                <a:latin typeface="Arial"/>
              </a:rPr>
              <a:t>Um den Datenschutz in Ihrem Verein effektiv zu gewährleisten, haben Sie zahlreiche Möglichkeiten, die zum Teil freiwillig sind, zum Teil aber auch bereits verpflichtend in der DSGVO oder im BDSG festgelegt sind</a:t>
            </a:r>
            <a:r>
              <a:rPr lang="de-DE" sz="2800" spc="-1" dirty="0" smtClean="0">
                <a:solidFill>
                  <a:srgbClr val="004586"/>
                </a:solidFill>
                <a:uFill>
                  <a:solidFill>
                    <a:srgbClr val="FFFFFF"/>
                  </a:solidFill>
                </a:uFill>
                <a:latin typeface="Arial"/>
              </a:rPr>
              <a:t>.</a:t>
            </a:r>
            <a:endParaRPr lang="de-DE" sz="28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9901475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0"/>
            <a:ext cx="8568952" cy="2739211"/>
          </a:xfrm>
          <a:prstGeom prst="rect">
            <a:avLst/>
          </a:prstGeom>
          <a:noFill/>
        </p:spPr>
        <p:txBody>
          <a:bodyPr wrap="square" rtlCol="0">
            <a:spAutoFit/>
          </a:bodyPr>
          <a:lstStyle/>
          <a:p>
            <a:endParaRPr lang="de-DE" sz="2800" spc="-1" dirty="0">
              <a:solidFill>
                <a:srgbClr val="004586"/>
              </a:solidFill>
              <a:uFill>
                <a:solidFill>
                  <a:srgbClr val="FFFFFF"/>
                </a:solidFill>
              </a:uFill>
              <a:latin typeface="Arial"/>
            </a:endParaRPr>
          </a:p>
          <a:p>
            <a:r>
              <a:rPr lang="de-DE" sz="3200" dirty="0"/>
              <a:t> </a:t>
            </a:r>
          </a:p>
          <a:p>
            <a:r>
              <a:rPr lang="de-DE" sz="2800" spc="-1" dirty="0">
                <a:solidFill>
                  <a:srgbClr val="004586"/>
                </a:solidFill>
                <a:uFill>
                  <a:solidFill>
                    <a:srgbClr val="FFFFFF"/>
                  </a:solidFill>
                </a:uFill>
                <a:latin typeface="Arial"/>
              </a:rPr>
              <a:t>Zur Klärung der Frage, welche Anpassungsprozesse im Verein hierzu im Einzelnen erforderlich sind und welche Aufgabenstellungen sich damit für Ihren Verein ergeben, soll folgende Checkliste </a:t>
            </a:r>
            <a:r>
              <a:rPr lang="de-DE" sz="2800" spc="-1" dirty="0" smtClean="0">
                <a:solidFill>
                  <a:srgbClr val="004586"/>
                </a:solidFill>
                <a:uFill>
                  <a:solidFill>
                    <a:srgbClr val="FFFFFF"/>
                  </a:solidFill>
                </a:uFill>
                <a:latin typeface="Arial"/>
              </a:rPr>
              <a:t>dienen</a:t>
            </a:r>
            <a:r>
              <a:rPr lang="de-DE" sz="2800" spc="-1" dirty="0">
                <a:solidFill>
                  <a:srgbClr val="004586"/>
                </a:solidFill>
                <a:uFill>
                  <a:solidFill>
                    <a:srgbClr val="FFFFFF"/>
                  </a:solidFill>
                </a:uFill>
                <a:latin typeface="Arial"/>
              </a:rPr>
              <a:t>.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5552536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496944" cy="4893647"/>
          </a:xfrm>
          <a:prstGeom prst="rect">
            <a:avLst/>
          </a:prstGeom>
          <a:noFill/>
        </p:spPr>
        <p:txBody>
          <a:bodyPr wrap="square" rtlCol="0">
            <a:spAutoFit/>
          </a:bodyPr>
          <a:lstStyle/>
          <a:p>
            <a:pPr marL="514350" lvl="0" indent="-514350">
              <a:buAutoNum type="alphaLcParenR"/>
            </a:pPr>
            <a:r>
              <a:rPr lang="de-DE" sz="2800" b="1" spc="-1" dirty="0" smtClean="0">
                <a:solidFill>
                  <a:srgbClr val="004586"/>
                </a:solidFill>
                <a:uFill>
                  <a:solidFill>
                    <a:srgbClr val="FFFFFF"/>
                  </a:solidFill>
                </a:uFill>
                <a:latin typeface="Arial"/>
              </a:rPr>
              <a:t>Wie </a:t>
            </a:r>
            <a:r>
              <a:rPr lang="de-DE" sz="2800" b="1" spc="-1" dirty="0">
                <a:solidFill>
                  <a:srgbClr val="004586"/>
                </a:solidFill>
                <a:uFill>
                  <a:solidFill>
                    <a:srgbClr val="FFFFFF"/>
                  </a:solidFill>
                </a:uFill>
                <a:latin typeface="Arial"/>
              </a:rPr>
              <a:t>können Sie die Herausforderungen in Ihrem Verein in Angriff nehmen und welche Daten müssen eigentlich geschützt werden? </a:t>
            </a:r>
            <a:endParaRPr lang="de-DE" sz="2800" b="1" spc="-1" dirty="0" smtClean="0">
              <a:solidFill>
                <a:srgbClr val="004586"/>
              </a:solidFill>
              <a:uFill>
                <a:solidFill>
                  <a:srgbClr val="FFFFFF"/>
                </a:solidFill>
              </a:uFill>
              <a:latin typeface="Arial"/>
            </a:endParaRPr>
          </a:p>
          <a:p>
            <a:pPr lvl="0"/>
            <a:endParaRPr lang="de-DE" sz="2800" spc="-1" dirty="0">
              <a:solidFill>
                <a:srgbClr val="004586"/>
              </a:solidFill>
              <a:uFill>
                <a:solidFill>
                  <a:srgbClr val="FFFFFF"/>
                </a:solidFill>
              </a:uFill>
              <a:latin typeface="Arial"/>
            </a:endParaRPr>
          </a:p>
          <a:p>
            <a:pPr marL="457200" indent="-457200">
              <a:buFontTx/>
              <a:buChar char="-"/>
            </a:pPr>
            <a:r>
              <a:rPr lang="de-DE" sz="2000" spc="-1" dirty="0" smtClean="0">
                <a:solidFill>
                  <a:srgbClr val="004586"/>
                </a:solidFill>
                <a:uFill>
                  <a:solidFill>
                    <a:srgbClr val="FFFFFF"/>
                  </a:solidFill>
                </a:uFill>
                <a:latin typeface="Arial"/>
              </a:rPr>
              <a:t>Information des Vorstands, dass aufgrund des Inkrafttretens </a:t>
            </a:r>
            <a:r>
              <a:rPr lang="de-DE" sz="2000" spc="-1" dirty="0">
                <a:solidFill>
                  <a:srgbClr val="004586"/>
                </a:solidFill>
                <a:uFill>
                  <a:solidFill>
                    <a:srgbClr val="FFFFFF"/>
                  </a:solidFill>
                </a:uFill>
                <a:latin typeface="Arial"/>
              </a:rPr>
              <a:t>der DSGVO zum 25.05.2018 die bisherigen Prozesse in Zusammenhang mit der Verarbeitung von personenbezogenen Daten innerhalb des Vereins einer Prüfung unterzogen und Abläufe dokumentiert werden müssen. </a:t>
            </a:r>
          </a:p>
          <a:p>
            <a:pPr marL="457200" lvl="0" indent="-457200">
              <a:buFontTx/>
              <a:buChar char="-"/>
            </a:pPr>
            <a:r>
              <a:rPr lang="de-DE" sz="2000" spc="-1" dirty="0">
                <a:solidFill>
                  <a:srgbClr val="004586"/>
                </a:solidFill>
                <a:uFill>
                  <a:solidFill>
                    <a:srgbClr val="FFFFFF"/>
                  </a:solidFill>
                </a:uFill>
                <a:latin typeface="Arial"/>
              </a:rPr>
              <a:t>Durch einen Vorstandsbeschluss könnten Sie dann einen entsprechenden Prozess einleiten, mit dem Sie auch dokumentieren, dass Sie sich um das Thema kümmern – sicherlich wird Ihnen niemand vorwerfen, dass nicht sofort alle Vorgaben umgesetzt sind.</a:t>
            </a:r>
          </a:p>
          <a:p>
            <a:pPr marL="457200" indent="-457200">
              <a:buFontTx/>
              <a:buChar char="-"/>
            </a:pPr>
            <a:endParaRPr lang="de-DE" sz="2000" spc="-1" dirty="0" smtClean="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7498303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496944" cy="4893647"/>
          </a:xfrm>
          <a:prstGeom prst="rect">
            <a:avLst/>
          </a:prstGeom>
          <a:noFill/>
        </p:spPr>
        <p:txBody>
          <a:bodyPr wrap="square" rtlCol="0">
            <a:spAutoFit/>
          </a:bodyPr>
          <a:lstStyle/>
          <a:p>
            <a:pPr marL="514350" lvl="0" indent="-514350">
              <a:buAutoNum type="alphaLcParenR"/>
            </a:pPr>
            <a:r>
              <a:rPr lang="de-DE" sz="2800" b="1" spc="-1" dirty="0" smtClean="0">
                <a:solidFill>
                  <a:srgbClr val="004586"/>
                </a:solidFill>
                <a:uFill>
                  <a:solidFill>
                    <a:srgbClr val="FFFFFF"/>
                  </a:solidFill>
                </a:uFill>
                <a:latin typeface="Arial"/>
              </a:rPr>
              <a:t>Wie </a:t>
            </a:r>
            <a:r>
              <a:rPr lang="de-DE" sz="2800" b="1" spc="-1" dirty="0">
                <a:solidFill>
                  <a:srgbClr val="004586"/>
                </a:solidFill>
                <a:uFill>
                  <a:solidFill>
                    <a:srgbClr val="FFFFFF"/>
                  </a:solidFill>
                </a:uFill>
                <a:latin typeface="Arial"/>
              </a:rPr>
              <a:t>können Sie die Herausforderungen in Ihrem Verein in Angriff nehmen und welche Daten müssen eigentlich geschützt werden</a:t>
            </a:r>
            <a:r>
              <a:rPr lang="de-DE" sz="2800" b="1" spc="-1" dirty="0" smtClean="0">
                <a:solidFill>
                  <a:srgbClr val="004586"/>
                </a:solidFill>
                <a:uFill>
                  <a:solidFill>
                    <a:srgbClr val="FFFFFF"/>
                  </a:solidFill>
                </a:uFill>
                <a:latin typeface="Arial"/>
              </a:rPr>
              <a:t>?</a:t>
            </a:r>
          </a:p>
          <a:p>
            <a:pPr lvl="0"/>
            <a:r>
              <a:rPr lang="de-DE" sz="2800" b="1" spc="-1" dirty="0" smtClean="0">
                <a:solidFill>
                  <a:srgbClr val="004586"/>
                </a:solidFill>
                <a:uFill>
                  <a:solidFill>
                    <a:srgbClr val="FFFFFF"/>
                  </a:solidFill>
                </a:uFill>
                <a:latin typeface="Arial"/>
              </a:rPr>
              <a:t> </a:t>
            </a:r>
            <a:endParaRPr lang="de-DE" sz="2800" b="1" spc="-1" dirty="0">
              <a:solidFill>
                <a:srgbClr val="004586"/>
              </a:solidFill>
              <a:uFill>
                <a:solidFill>
                  <a:srgbClr val="FFFFFF"/>
                </a:solidFill>
              </a:uFill>
              <a:latin typeface="Arial"/>
            </a:endParaRPr>
          </a:p>
          <a:p>
            <a:pPr marL="457200" indent="-457200">
              <a:buFontTx/>
              <a:buChar char="-"/>
            </a:pPr>
            <a:r>
              <a:rPr lang="de-DE" sz="2000" spc="-1" dirty="0" smtClean="0">
                <a:solidFill>
                  <a:srgbClr val="004586"/>
                </a:solidFill>
                <a:uFill>
                  <a:solidFill>
                    <a:srgbClr val="FFFFFF"/>
                  </a:solidFill>
                </a:uFill>
                <a:latin typeface="Arial"/>
              </a:rPr>
              <a:t>In Abhängigkeit des damit verbundenen Aufwands ist es eventuell sinnvoll, über die Bildung einer Arbeitsgruppe im Verein zur Umsetzung der gesetzlichen Vorgaben und die Festlegung eines Ansprechpartners innerhalb Ihres Vorstandes für das Thema „Datenschutz“ nachzudenken.</a:t>
            </a:r>
          </a:p>
          <a:p>
            <a:pPr marL="457200" indent="-457200">
              <a:buFontTx/>
              <a:buChar char="-"/>
            </a:pPr>
            <a:r>
              <a:rPr lang="de-DE" sz="2000" spc="-1" dirty="0">
                <a:solidFill>
                  <a:srgbClr val="004586"/>
                </a:solidFill>
                <a:uFill>
                  <a:solidFill>
                    <a:srgbClr val="FFFFFF"/>
                  </a:solidFill>
                </a:uFill>
                <a:latin typeface="Arial"/>
              </a:rPr>
              <a:t>Der Datenschutz betrifft personenbezogene Daten. Das sind alle Einzelangaben über die persönlichen oder sachlichen Verhältnisse. In Vereinen betrifft das z.B. vor allem Mitglieder, daneben aber auch hauptamtliche Mitarbeiter, Spender, Klienten, Lieferanten oder Kunden.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42216828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16758"/>
          </a:xfrm>
          <a:prstGeom prst="rect">
            <a:avLst/>
          </a:prstGeom>
          <a:noFill/>
        </p:spPr>
        <p:txBody>
          <a:bodyPr wrap="square" rtlCol="0">
            <a:spAutoFit/>
          </a:bodyPr>
          <a:lstStyle/>
          <a:p>
            <a:pPr marL="447675" lvl="0" indent="-447675">
              <a:buAutoNum type="alphaLcParenR"/>
            </a:pPr>
            <a:r>
              <a:rPr lang="de-DE" sz="2800" b="1" spc="-1" dirty="0" smtClean="0">
                <a:solidFill>
                  <a:srgbClr val="004586"/>
                </a:solidFill>
                <a:uFill>
                  <a:solidFill>
                    <a:srgbClr val="FFFFFF"/>
                  </a:solidFill>
                </a:uFill>
                <a:latin typeface="Arial"/>
              </a:rPr>
              <a:t>Wie </a:t>
            </a:r>
            <a:r>
              <a:rPr lang="de-DE" sz="2800" b="1" spc="-1" dirty="0">
                <a:solidFill>
                  <a:srgbClr val="004586"/>
                </a:solidFill>
                <a:uFill>
                  <a:solidFill>
                    <a:srgbClr val="FFFFFF"/>
                  </a:solidFill>
                </a:uFill>
                <a:latin typeface="Arial"/>
              </a:rPr>
              <a:t>können Sie die Herausforderungen in Ihrem Verein in Angriff nehmen und welche Daten müssen eigentlich geschützt werden</a:t>
            </a:r>
            <a:r>
              <a:rPr lang="de-DE" sz="2800" b="1" spc="-1" dirty="0" smtClean="0">
                <a:solidFill>
                  <a:srgbClr val="004586"/>
                </a:solidFill>
                <a:uFill>
                  <a:solidFill>
                    <a:srgbClr val="FFFFFF"/>
                  </a:solidFill>
                </a:uFill>
                <a:latin typeface="Arial"/>
              </a:rPr>
              <a:t>?</a:t>
            </a:r>
          </a:p>
          <a:p>
            <a:pPr lvl="0"/>
            <a:r>
              <a:rPr lang="de-DE" sz="2000" spc="-1" dirty="0" smtClean="0">
                <a:solidFill>
                  <a:srgbClr val="004586"/>
                </a:solidFill>
                <a:uFill>
                  <a:solidFill>
                    <a:srgbClr val="FFFFFF"/>
                  </a:solidFill>
                </a:uFill>
                <a:latin typeface="Arial"/>
              </a:rPr>
              <a:t>Typischerweise erhoben werden z.B. </a:t>
            </a:r>
          </a:p>
          <a:p>
            <a:pPr marL="342900" lvl="0" indent="-342900">
              <a:buFont typeface="Symbol"/>
              <a:buChar char=""/>
              <a:tabLst>
                <a:tab pos="540385" algn="l"/>
              </a:tabLst>
            </a:pPr>
            <a:r>
              <a:rPr lang="de-DE" sz="1200" dirty="0">
                <a:latin typeface="Arial"/>
              </a:rPr>
              <a:t>allgemeine Personendaten (Name, </a:t>
            </a:r>
            <a:r>
              <a:rPr lang="de-DE" sz="1200" dirty="0" smtClean="0">
                <a:latin typeface="Arial"/>
              </a:rPr>
              <a:t>Geburtsdatum, </a:t>
            </a:r>
            <a:r>
              <a:rPr lang="de-DE" sz="1200" dirty="0">
                <a:latin typeface="Arial"/>
              </a:rPr>
              <a:t>Alter, Geburtsort, Anschrift, E-Mail-Adresse, Telefonnummer usw.)</a:t>
            </a:r>
            <a:endParaRPr lang="de-DE" sz="1200" dirty="0"/>
          </a:p>
          <a:p>
            <a:pPr marL="342900" lvl="0" indent="-342900">
              <a:buFont typeface="Symbol"/>
              <a:buChar char=""/>
              <a:tabLst>
                <a:tab pos="540385" algn="l"/>
              </a:tabLst>
            </a:pPr>
            <a:r>
              <a:rPr lang="de-DE" sz="1200" dirty="0">
                <a:latin typeface="Arial"/>
              </a:rPr>
              <a:t>Kennnummern (Sozialversicherungsnummer, Steueridentifikationsnummer, Nummer bei der Krankenversicherung, Personalausweisnummer, Reisepassnummer usw.)</a:t>
            </a:r>
            <a:endParaRPr lang="de-DE" sz="1200" dirty="0"/>
          </a:p>
          <a:p>
            <a:pPr marL="342900" lvl="0" indent="-342900">
              <a:buFont typeface="Symbol"/>
              <a:buChar char=""/>
              <a:tabLst>
                <a:tab pos="540385" algn="l"/>
              </a:tabLst>
            </a:pPr>
            <a:r>
              <a:rPr lang="de-DE" sz="1200" dirty="0">
                <a:latin typeface="Arial"/>
              </a:rPr>
              <a:t>Bankdaten (Kontonummern, Kreditinformationen, Kontostände usw.)</a:t>
            </a:r>
            <a:endParaRPr lang="de-DE" sz="1200" dirty="0"/>
          </a:p>
          <a:p>
            <a:pPr marL="342900" lvl="0" indent="-342900">
              <a:buFont typeface="Symbol"/>
              <a:buChar char=""/>
              <a:tabLst>
                <a:tab pos="540385" algn="l"/>
              </a:tabLst>
            </a:pPr>
            <a:r>
              <a:rPr lang="de-DE" sz="1200" dirty="0">
                <a:latin typeface="Arial"/>
              </a:rPr>
              <a:t>Online-Daten (IP-Adresse, Standortdaten usw.)</a:t>
            </a:r>
            <a:endParaRPr lang="de-DE" sz="1200" dirty="0"/>
          </a:p>
          <a:p>
            <a:pPr marL="342900" lvl="0" indent="-342900">
              <a:buFont typeface="Symbol"/>
              <a:buChar char=""/>
              <a:tabLst>
                <a:tab pos="540385" algn="l"/>
              </a:tabLst>
            </a:pPr>
            <a:r>
              <a:rPr lang="de-DE" sz="1200" dirty="0">
                <a:latin typeface="Arial"/>
              </a:rPr>
              <a:t>physische Merkmale (Geschlecht, Haut-, Haar- und Augenfarbe, Kleidergröße, Schuhgröße usw.)</a:t>
            </a:r>
            <a:endParaRPr lang="de-DE" sz="1200" dirty="0"/>
          </a:p>
          <a:p>
            <a:pPr marL="342900" lvl="0" indent="-342900">
              <a:buFont typeface="Symbol"/>
              <a:buChar char=""/>
              <a:tabLst>
                <a:tab pos="540385" algn="l"/>
              </a:tabLst>
            </a:pPr>
            <a:r>
              <a:rPr lang="de-DE" sz="1200" dirty="0">
                <a:latin typeface="Arial"/>
              </a:rPr>
              <a:t>Kontaktdaten (von Angehörigen als Notfallkontakt, von Arbeitgebern für Abstimmung wegen Freistellungen von Sportlern usw.)</a:t>
            </a:r>
            <a:endParaRPr lang="de-DE" sz="1200" dirty="0"/>
          </a:p>
          <a:p>
            <a:pPr marL="342900" lvl="0" indent="-342900">
              <a:buFont typeface="Symbol"/>
              <a:buChar char=""/>
              <a:tabLst>
                <a:tab pos="540385" algn="l"/>
              </a:tabLst>
            </a:pPr>
            <a:r>
              <a:rPr lang="de-DE" sz="1200" dirty="0">
                <a:latin typeface="Arial"/>
              </a:rPr>
              <a:t>Kundendaten (Bestellungen, Adressdaten, Lieferanschrift, Rechnungsanschrift, Kontodaten usw.)</a:t>
            </a:r>
            <a:endParaRPr lang="de-DE" sz="1200" dirty="0"/>
          </a:p>
          <a:p>
            <a:pPr marL="342900" lvl="0" indent="-342900">
              <a:buFont typeface="Symbol"/>
              <a:buChar char=""/>
              <a:tabLst>
                <a:tab pos="540385" algn="l"/>
              </a:tabLst>
            </a:pPr>
            <a:r>
              <a:rPr lang="de-DE" sz="1200" dirty="0">
                <a:latin typeface="Arial"/>
              </a:rPr>
              <a:t>Werturteile (Schul- und Arbeitszeugnisse, Lizenzen, Führungszeugnisse, Teilnahmebescheinigungen usw.)</a:t>
            </a:r>
            <a:endParaRPr lang="de-DE" sz="1200" dirty="0"/>
          </a:p>
          <a:p>
            <a:pPr marL="342900" lvl="0" indent="-342900">
              <a:buFont typeface="Symbol"/>
              <a:buChar char=""/>
              <a:tabLst>
                <a:tab pos="540385" algn="l"/>
              </a:tabLst>
            </a:pPr>
            <a:r>
              <a:rPr lang="de-DE" sz="1200" dirty="0">
                <a:latin typeface="Arial"/>
              </a:rPr>
              <a:t>Sportergebnisse (Startlisten, Ergebnislisten, sportliche Erfolge usw.)</a:t>
            </a:r>
            <a:endParaRPr lang="de-DE" sz="1200" dirty="0"/>
          </a:p>
          <a:p>
            <a:pPr marL="342900" lvl="0" indent="-342900">
              <a:buFont typeface="Symbol"/>
              <a:buChar char=""/>
              <a:tabLst>
                <a:tab pos="540385" algn="l"/>
              </a:tabLst>
            </a:pPr>
            <a:r>
              <a:rPr lang="de-DE" sz="1200" dirty="0">
                <a:latin typeface="Arial"/>
              </a:rPr>
              <a:t>Mitgliederdaten (Daten zum Eintritt in den DSB, erhaltene Ehrungen usw.)</a:t>
            </a:r>
            <a:endParaRPr lang="de-DE" sz="1200" dirty="0"/>
          </a:p>
          <a:p>
            <a:pPr marL="342900" lvl="0" indent="-342900">
              <a:buFont typeface="Symbol"/>
              <a:buChar char=""/>
              <a:tabLst>
                <a:tab pos="540385" algn="l"/>
              </a:tabLst>
            </a:pPr>
            <a:r>
              <a:rPr lang="de-DE" sz="1200" dirty="0">
                <a:latin typeface="Arial"/>
              </a:rPr>
              <a:t>Gerätenummern (Waffenregisternummern, Hersteller und Sportgerätebezeichnungen, WBK-Nummer usw.)</a:t>
            </a:r>
            <a:endParaRPr lang="de-DE" sz="1200" dirty="0"/>
          </a:p>
          <a:p>
            <a:pPr marL="342900" lvl="0" indent="-342900">
              <a:buFont typeface="Symbol"/>
              <a:buChar char=""/>
              <a:tabLst>
                <a:tab pos="540385" algn="l"/>
              </a:tabLst>
            </a:pPr>
            <a:r>
              <a:rPr lang="de-DE" sz="1200" dirty="0">
                <a:latin typeface="Arial"/>
              </a:rPr>
              <a:t>Zeitfassung (Urlaubstage, Krankheitstage, Gleitzeit, Erfassung der Arbeitszeit usw.)</a:t>
            </a:r>
            <a:endParaRPr lang="de-DE" sz="1200" dirty="0"/>
          </a:p>
          <a:p>
            <a:r>
              <a:rPr lang="de-DE" sz="2000" spc="-1" dirty="0">
                <a:solidFill>
                  <a:srgbClr val="004586"/>
                </a:solidFill>
                <a:uFill>
                  <a:solidFill>
                    <a:srgbClr val="FFFFFF"/>
                  </a:solidFill>
                </a:uFill>
                <a:latin typeface="Arial"/>
              </a:rPr>
              <a:t>All das sind personenbezogene Daten. Die Art der Erfassung (digital </a:t>
            </a:r>
            <a:r>
              <a:rPr lang="de-DE" sz="2000" spc="-1" dirty="0" smtClean="0">
                <a:solidFill>
                  <a:srgbClr val="004586"/>
                </a:solidFill>
                <a:uFill>
                  <a:solidFill>
                    <a:srgbClr val="FFFFFF"/>
                  </a:solidFill>
                </a:uFill>
                <a:latin typeface="Arial"/>
              </a:rPr>
              <a:t>oder auf </a:t>
            </a:r>
            <a:r>
              <a:rPr lang="de-DE" sz="2000" spc="-1" dirty="0">
                <a:solidFill>
                  <a:srgbClr val="004586"/>
                </a:solidFill>
                <a:uFill>
                  <a:solidFill>
                    <a:srgbClr val="FFFFFF"/>
                  </a:solidFill>
                </a:uFill>
                <a:latin typeface="Arial"/>
              </a:rPr>
              <a:t>Papier) spielt dabei keine Rolle</a:t>
            </a:r>
            <a:r>
              <a:rPr lang="de-DE" sz="2800" spc="-1" dirty="0" smtClean="0">
                <a:solidFill>
                  <a:srgbClr val="004586"/>
                </a:solidFill>
                <a:uFill>
                  <a:solidFill>
                    <a:srgbClr val="FFFFFF"/>
                  </a:solidFill>
                </a:uFill>
                <a:latin typeface="Arial"/>
              </a:rPr>
              <a:t>.</a:t>
            </a:r>
            <a:endParaRPr lang="de-DE" sz="28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5723964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49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5327" y="1268761"/>
            <a:ext cx="8568952" cy="4893647"/>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b) Wie können Sie die Herausforderungen in Ihrem Verein in Angriff nehmen und welche Daten müssen eigentlich geschützt werden?</a:t>
            </a:r>
          </a:p>
          <a:p>
            <a:pPr lvl="0"/>
            <a:endParaRPr lang="de-DE" sz="2800" b="1" spc="-1" dirty="0" smtClean="0">
              <a:solidFill>
                <a:srgbClr val="004586"/>
              </a:solidFill>
              <a:uFill>
                <a:solidFill>
                  <a:srgbClr val="FFFFFF"/>
                </a:solidFill>
              </a:uFill>
              <a:latin typeface="Arial"/>
            </a:endParaRPr>
          </a:p>
          <a:p>
            <a:r>
              <a:rPr lang="de-DE" sz="2000" spc="-1" dirty="0">
                <a:solidFill>
                  <a:srgbClr val="004586"/>
                </a:solidFill>
                <a:uFill>
                  <a:solidFill>
                    <a:srgbClr val="FFFFFF"/>
                  </a:solidFill>
                </a:uFill>
                <a:latin typeface="Arial"/>
              </a:rPr>
              <a:t>Laut des Landesdatenschutzbeauftragten für Baden-Württemberg ist eine Einwilligung in die Erhebung, Verarbeitung und Nutzung personenbezogener Daten nicht erforderlich, soweit der Verein personenbezogene Daten für folgende Zwecke erhebt, verarbeitet und nutzt</a:t>
            </a:r>
            <a:r>
              <a:rPr lang="de-DE" sz="2000" spc="-1" dirty="0" smtClean="0">
                <a:solidFill>
                  <a:srgbClr val="004586"/>
                </a:solidFill>
                <a:uFill>
                  <a:solidFill>
                    <a:srgbClr val="FFFFFF"/>
                  </a:solidFill>
                </a:uFill>
                <a:latin typeface="Arial"/>
              </a:rPr>
              <a:t>:</a:t>
            </a:r>
          </a:p>
          <a:p>
            <a:endParaRPr lang="de-DE" sz="2000" spc="-1" dirty="0">
              <a:solidFill>
                <a:srgbClr val="004586"/>
              </a:solidFill>
              <a:uFill>
                <a:solidFill>
                  <a:srgbClr val="FFFFFF"/>
                </a:solidFill>
              </a:uFill>
              <a:latin typeface="Arial"/>
            </a:endParaRPr>
          </a:p>
          <a:p>
            <a:pPr marL="342900" lvl="0" indent="-342900">
              <a:buFontTx/>
              <a:buChar char="-"/>
            </a:pPr>
            <a:r>
              <a:rPr lang="de-DE" sz="2000" b="1" spc="-1" dirty="0" smtClean="0">
                <a:solidFill>
                  <a:srgbClr val="004586"/>
                </a:solidFill>
                <a:uFill>
                  <a:solidFill>
                    <a:srgbClr val="FFFFFF"/>
                  </a:solidFill>
                </a:uFill>
                <a:latin typeface="Arial"/>
              </a:rPr>
              <a:t>Verfolgung </a:t>
            </a:r>
            <a:r>
              <a:rPr lang="de-DE" sz="2000" b="1" spc="-1" dirty="0">
                <a:solidFill>
                  <a:srgbClr val="004586"/>
                </a:solidFill>
                <a:uFill>
                  <a:solidFill>
                    <a:srgbClr val="FFFFFF"/>
                  </a:solidFill>
                </a:uFill>
                <a:latin typeface="Arial"/>
              </a:rPr>
              <a:t>der Vereinsziele </a:t>
            </a:r>
            <a:r>
              <a:rPr lang="de-DE" sz="2000" b="1" spc="-1" dirty="0" smtClean="0">
                <a:solidFill>
                  <a:srgbClr val="004586"/>
                </a:solidFill>
                <a:uFill>
                  <a:solidFill>
                    <a:srgbClr val="FFFFFF"/>
                  </a:solidFill>
                </a:uFill>
                <a:latin typeface="Arial"/>
              </a:rPr>
              <a:t/>
            </a:r>
            <a:br>
              <a:rPr lang="de-DE" sz="2000" b="1" spc="-1" dirty="0" smtClean="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a:t>
            </a:r>
            <a:r>
              <a:rPr lang="de-DE" sz="2000" spc="-1" dirty="0">
                <a:solidFill>
                  <a:srgbClr val="004586"/>
                </a:solidFill>
                <a:uFill>
                  <a:solidFill>
                    <a:srgbClr val="FFFFFF"/>
                  </a:solidFill>
                </a:uFill>
                <a:latin typeface="Arial"/>
              </a:rPr>
              <a:t>siehe Satzung, in der Regel also u.a. die Daten zur Organisation und Durchführung von eigenen oder übergeordneten Sportwettbewerben)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556323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467544" y="388318"/>
            <a:ext cx="8604448" cy="1292662"/>
          </a:xfrm>
          <a:prstGeom prst="rect">
            <a:avLst/>
          </a:prstGeom>
        </p:spPr>
        <p:txBody>
          <a:bodyPr wrap="square">
            <a:spAutoFit/>
          </a:bodyPr>
          <a:lstStyle/>
          <a:p>
            <a:endParaRPr lang="de-DE" b="1" dirty="0" smtClean="0"/>
          </a:p>
          <a:p>
            <a:r>
              <a:rPr lang="de-DE" sz="2400" b="1" dirty="0" smtClean="0"/>
              <a:t>Welches Recht wird angewendet?</a:t>
            </a:r>
          </a:p>
          <a:p>
            <a:pPr marL="85725"/>
            <a:endParaRPr lang="de-DE" dirty="0" smtClean="0"/>
          </a:p>
          <a:p>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grpSp>
        <p:nvGrpSpPr>
          <p:cNvPr id="9" name="Gruppieren 8"/>
          <p:cNvGrpSpPr/>
          <p:nvPr/>
        </p:nvGrpSpPr>
        <p:grpSpPr>
          <a:xfrm>
            <a:off x="323528" y="1301268"/>
            <a:ext cx="8334217" cy="5075043"/>
            <a:chOff x="503749" y="1152000"/>
            <a:chExt cx="9273960" cy="5580000"/>
          </a:xfrm>
        </p:grpSpPr>
        <p:sp>
          <p:nvSpPr>
            <p:cNvPr id="11" name="CustomShape 1"/>
            <p:cNvSpPr/>
            <p:nvPr/>
          </p:nvSpPr>
          <p:spPr>
            <a:xfrm>
              <a:off x="540000" y="4392000"/>
              <a:ext cx="8460000" cy="2340000"/>
            </a:xfrm>
            <a:prstGeom prst="rect">
              <a:avLst/>
            </a:prstGeom>
            <a:solidFill>
              <a:srgbClr val="AECF00"/>
            </a:solidFill>
            <a:ln>
              <a:noFill/>
            </a:ln>
          </p:spPr>
          <p:style>
            <a:lnRef idx="0">
              <a:scrgbClr r="0" g="0" b="0"/>
            </a:lnRef>
            <a:fillRef idx="0">
              <a:scrgbClr r="0" g="0" b="0"/>
            </a:fillRef>
            <a:effectRef idx="0">
              <a:scrgbClr r="0" g="0" b="0"/>
            </a:effectRef>
            <a:fontRef idx="minor"/>
          </p:style>
        </p:sp>
        <p:sp>
          <p:nvSpPr>
            <p:cNvPr id="12" name="CustomShape 2"/>
            <p:cNvSpPr/>
            <p:nvPr/>
          </p:nvSpPr>
          <p:spPr>
            <a:xfrm>
              <a:off x="503749" y="1152000"/>
              <a:ext cx="8460000" cy="2268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14" name="TextShape 4"/>
            <p:cNvSpPr txBox="1"/>
            <p:nvPr/>
          </p:nvSpPr>
          <p:spPr>
            <a:xfrm>
              <a:off x="504000" y="1260000"/>
              <a:ext cx="9071640" cy="5262480"/>
            </a:xfrm>
            <a:prstGeom prst="rect">
              <a:avLst/>
            </a:prstGeom>
            <a:noFill/>
            <a:ln>
              <a:noFill/>
            </a:ln>
          </p:spPr>
          <p:txBody>
            <a:bodyPr lIns="0" tIns="0" rIns="0" bIns="0"/>
            <a:lstStyle/>
            <a:p>
              <a:pPr marL="108000">
                <a:buClr>
                  <a:srgbClr val="000000"/>
                </a:buClr>
                <a:buSzPct val="45000"/>
              </a:pPr>
              <a:r>
                <a:rPr lang="de-DE" sz="2800" b="1" strike="noStrike" spc="-1" dirty="0">
                  <a:solidFill>
                    <a:srgbClr val="FF420E"/>
                  </a:solidFill>
                  <a:uFill>
                    <a:solidFill>
                      <a:srgbClr val="FFFFFF"/>
                    </a:solidFill>
                  </a:uFill>
                  <a:latin typeface="Arial"/>
                </a:rPr>
                <a:t>DSGVO </a:t>
              </a:r>
              <a:endParaRPr lang="x-none" sz="2800" b="0" strike="noStrike" spc="-1">
                <a:solidFill>
                  <a:srgbClr val="004586"/>
                </a:solidFill>
                <a:uFill>
                  <a:solidFill>
                    <a:srgbClr val="FFFFFF"/>
                  </a:solidFill>
                </a:uFill>
                <a:latin typeface="Arial"/>
              </a:endParaRPr>
            </a:p>
            <a:p>
              <a:pPr marL="540000" lvl="1">
                <a:buClr>
                  <a:srgbClr val="000000"/>
                </a:buClr>
                <a:buSzPct val="45000"/>
              </a:pPr>
              <a:r>
                <a:rPr lang="de-DE" sz="2600" b="0" strike="noStrike" spc="-1" dirty="0">
                  <a:solidFill>
                    <a:srgbClr val="004586"/>
                  </a:solidFill>
                  <a:uFill>
                    <a:solidFill>
                      <a:srgbClr val="FFFFFF"/>
                    </a:solidFill>
                  </a:uFill>
                  <a:latin typeface="Arial"/>
                </a:rPr>
                <a:t>99 Artikel </a:t>
              </a:r>
              <a:r>
                <a:rPr lang="de-DE" sz="1800" b="0" strike="noStrike" spc="-1" dirty="0">
                  <a:solidFill>
                    <a:srgbClr val="004586"/>
                  </a:solidFill>
                  <a:uFill>
                    <a:solidFill>
                      <a:srgbClr val="FFFFFF"/>
                    </a:solidFill>
                  </a:uFill>
                  <a:latin typeface="Arial"/>
                </a:rPr>
                <a:t>(keine Paragrafen)</a:t>
              </a:r>
              <a:endParaRPr lang="x-none" sz="2600" b="0" strike="noStrike" spc="-1">
                <a:solidFill>
                  <a:srgbClr val="004586"/>
                </a:solidFill>
                <a:uFill>
                  <a:solidFill>
                    <a:srgbClr val="FFFFFF"/>
                  </a:solidFill>
                </a:uFill>
                <a:latin typeface="Arial"/>
              </a:endParaRPr>
            </a:p>
            <a:p>
              <a:pPr marL="540000" lvl="1">
                <a:buClr>
                  <a:srgbClr val="000000"/>
                </a:buClr>
                <a:buSzPct val="45000"/>
              </a:pPr>
              <a:r>
                <a:rPr lang="de-DE" sz="2600" b="0" strike="noStrike" spc="-1" dirty="0">
                  <a:solidFill>
                    <a:srgbClr val="004586"/>
                  </a:solidFill>
                  <a:uFill>
                    <a:solidFill>
                      <a:srgbClr val="FFFFFF"/>
                    </a:solidFill>
                  </a:uFill>
                  <a:latin typeface="Arial"/>
                </a:rPr>
                <a:t>Artikelgesetz, bindend für alle Länder der EU</a:t>
              </a:r>
              <a:endParaRPr lang="x-none" sz="2600" b="0" strike="noStrike" spc="-1">
                <a:solidFill>
                  <a:srgbClr val="004586"/>
                </a:solidFill>
                <a:uFill>
                  <a:solidFill>
                    <a:srgbClr val="FFFFFF"/>
                  </a:solidFill>
                </a:uFill>
                <a:latin typeface="Arial"/>
              </a:endParaRPr>
            </a:p>
            <a:p>
              <a:pPr marL="540000" lvl="1">
                <a:buClr>
                  <a:srgbClr val="000000"/>
                </a:buClr>
                <a:buSzPct val="45000"/>
              </a:pPr>
              <a:r>
                <a:rPr lang="de-DE" sz="2600" b="0" strike="noStrike" spc="-1" dirty="0">
                  <a:solidFill>
                    <a:srgbClr val="004586"/>
                  </a:solidFill>
                  <a:uFill>
                    <a:solidFill>
                      <a:srgbClr val="FFFFFF"/>
                    </a:solidFill>
                  </a:uFill>
                  <a:latin typeface="Arial"/>
                </a:rPr>
                <a:t>173 Erwägungsgründe </a:t>
              </a:r>
              <a:endParaRPr lang="x-none" sz="2600" b="0" strike="noStrike" spc="-1">
                <a:solidFill>
                  <a:srgbClr val="004586"/>
                </a:solidFill>
                <a:uFill>
                  <a:solidFill>
                    <a:srgbClr val="FFFFFF"/>
                  </a:solidFill>
                </a:uFill>
                <a:latin typeface="Arial"/>
              </a:endParaRPr>
            </a:p>
            <a:p>
              <a:pPr marL="108000">
                <a:buClr>
                  <a:srgbClr val="000000"/>
                </a:buClr>
                <a:buSzPct val="45000"/>
              </a:pPr>
              <a:r>
                <a:rPr lang="de-DE" sz="2800" b="0" strike="noStrike" spc="-1" dirty="0">
                  <a:solidFill>
                    <a:srgbClr val="FF420E"/>
                  </a:solidFill>
                  <a:uFill>
                    <a:solidFill>
                      <a:srgbClr val="FFFFFF"/>
                    </a:solidFill>
                  </a:uFill>
                  <a:latin typeface="Arial"/>
                </a:rPr>
                <a:t> </a:t>
              </a:r>
              <a:endParaRPr lang="x-none" sz="2800" b="0" strike="noStrike" spc="-1">
                <a:solidFill>
                  <a:srgbClr val="004586"/>
                </a:solidFill>
                <a:uFill>
                  <a:solidFill>
                    <a:srgbClr val="FFFFFF"/>
                  </a:solidFill>
                </a:uFill>
                <a:latin typeface="Arial"/>
              </a:endParaRPr>
            </a:p>
            <a:p>
              <a:pPr marL="108000">
                <a:buClr>
                  <a:srgbClr val="000000"/>
                </a:buClr>
                <a:buSzPct val="45000"/>
              </a:pPr>
              <a:endParaRPr lang="de-DE" sz="2800" b="0" strike="noStrike" spc="-1" dirty="0" smtClean="0">
                <a:solidFill>
                  <a:srgbClr val="004586"/>
                </a:solidFill>
                <a:uFill>
                  <a:solidFill>
                    <a:srgbClr val="FFFFFF"/>
                  </a:solidFill>
                </a:uFill>
                <a:latin typeface="Arial"/>
              </a:endParaRPr>
            </a:p>
            <a:p>
              <a:pPr marL="108000">
                <a:buClr>
                  <a:srgbClr val="000000"/>
                </a:buClr>
                <a:buSzPct val="45000"/>
              </a:pPr>
              <a:endParaRPr lang="de-DE" sz="2800" spc="-1" dirty="0">
                <a:solidFill>
                  <a:srgbClr val="004586"/>
                </a:solidFill>
                <a:uFill>
                  <a:solidFill>
                    <a:srgbClr val="FFFFFF"/>
                  </a:solidFill>
                </a:uFill>
                <a:latin typeface="Arial"/>
              </a:endParaRPr>
            </a:p>
            <a:p>
              <a:pPr marL="108000">
                <a:buClr>
                  <a:srgbClr val="000000"/>
                </a:buClr>
                <a:buSzPct val="45000"/>
              </a:pPr>
              <a:r>
                <a:rPr lang="de-DE" sz="2800" b="0" strike="noStrike" spc="-1" dirty="0" err="1" smtClean="0">
                  <a:solidFill>
                    <a:srgbClr val="004586"/>
                  </a:solidFill>
                  <a:uFill>
                    <a:solidFill>
                      <a:srgbClr val="FFFFFF"/>
                    </a:solidFill>
                  </a:uFill>
                  <a:latin typeface="Arial"/>
                </a:rPr>
                <a:t>DSAnpUG</a:t>
              </a:r>
              <a:r>
                <a:rPr lang="de-DE" sz="2800" b="0" strike="noStrike" spc="-1" dirty="0" smtClean="0">
                  <a:solidFill>
                    <a:srgbClr val="004586"/>
                  </a:solidFill>
                  <a:uFill>
                    <a:solidFill>
                      <a:srgbClr val="FFFFFF"/>
                    </a:solidFill>
                  </a:uFill>
                  <a:latin typeface="Arial"/>
                </a:rPr>
                <a:t>-EU </a:t>
              </a:r>
              <a:r>
                <a:rPr lang="de-DE" sz="1800" b="0" strike="noStrike" spc="-1" dirty="0" smtClean="0">
                  <a:solidFill>
                    <a:srgbClr val="004586"/>
                  </a:solidFill>
                  <a:uFill>
                    <a:solidFill>
                      <a:srgbClr val="FFFFFF"/>
                    </a:solidFill>
                  </a:uFill>
                  <a:latin typeface="Arial"/>
                </a:rPr>
                <a:t>Datenschutz </a:t>
              </a:r>
              <a:r>
                <a:rPr lang="de-DE" sz="1800" b="0" strike="noStrike" spc="-1" dirty="0">
                  <a:solidFill>
                    <a:srgbClr val="004586"/>
                  </a:solidFill>
                  <a:uFill>
                    <a:solidFill>
                      <a:srgbClr val="FFFFFF"/>
                    </a:solidFill>
                  </a:uFill>
                  <a:latin typeface="Arial"/>
                </a:rPr>
                <a:t>Anpassungs- und </a:t>
              </a:r>
              <a:r>
                <a:rPr lang="de-DE" sz="1800" b="0" strike="noStrike" spc="-1" dirty="0" smtClean="0">
                  <a:solidFill>
                    <a:srgbClr val="004586"/>
                  </a:solidFill>
                  <a:uFill>
                    <a:solidFill>
                      <a:srgbClr val="FFFFFF"/>
                    </a:solidFill>
                  </a:uFill>
                  <a:latin typeface="Arial"/>
                </a:rPr>
                <a:t>Umsetzungsgesetz</a:t>
              </a:r>
              <a:endParaRPr lang="x-none" sz="2800" b="0" strike="noStrike" spc="-1">
                <a:solidFill>
                  <a:srgbClr val="004586"/>
                </a:solidFill>
                <a:uFill>
                  <a:solidFill>
                    <a:srgbClr val="FFFFFF"/>
                  </a:solidFill>
                </a:uFill>
                <a:latin typeface="Arial"/>
              </a:endParaRPr>
            </a:p>
            <a:p>
              <a:pPr marL="540000" lvl="1">
                <a:buClr>
                  <a:srgbClr val="000000"/>
                </a:buClr>
                <a:buSzPct val="45000"/>
              </a:pPr>
              <a:r>
                <a:rPr lang="de-DE" sz="2600" b="0" strike="noStrike" spc="-1" dirty="0">
                  <a:solidFill>
                    <a:srgbClr val="004586"/>
                  </a:solidFill>
                  <a:uFill>
                    <a:solidFill>
                      <a:srgbClr val="FFFFFF"/>
                    </a:solidFill>
                  </a:uFill>
                  <a:latin typeface="Arial"/>
                </a:rPr>
                <a:t>Anpassung nationaler Regeln an EU-Recht</a:t>
              </a:r>
              <a:endParaRPr lang="x-none" sz="2600" b="0" strike="noStrike" spc="-1">
                <a:solidFill>
                  <a:srgbClr val="004586"/>
                </a:solidFill>
                <a:uFill>
                  <a:solidFill>
                    <a:srgbClr val="FFFFFF"/>
                  </a:solidFill>
                </a:uFill>
                <a:latin typeface="Arial"/>
              </a:endParaRPr>
            </a:p>
            <a:p>
              <a:pPr marL="540000" lvl="1">
                <a:buClr>
                  <a:srgbClr val="000000"/>
                </a:buClr>
                <a:buSzPct val="45000"/>
              </a:pPr>
              <a:r>
                <a:rPr lang="de-DE" sz="2600" b="1" strike="noStrike" spc="-1" dirty="0">
                  <a:solidFill>
                    <a:srgbClr val="FF420E"/>
                  </a:solidFill>
                  <a:uFill>
                    <a:solidFill>
                      <a:srgbClr val="FFFFFF"/>
                    </a:solidFill>
                  </a:uFill>
                  <a:latin typeface="Arial"/>
                </a:rPr>
                <a:t>BDSG-neu</a:t>
              </a:r>
              <a:endParaRPr lang="x-none" sz="2600" b="0" strike="noStrike" spc="-1">
                <a:solidFill>
                  <a:srgbClr val="004586"/>
                </a:solidFill>
                <a:uFill>
                  <a:solidFill>
                    <a:srgbClr val="FFFFFF"/>
                  </a:solidFill>
                </a:uFill>
                <a:latin typeface="Arial"/>
              </a:endParaRPr>
            </a:p>
            <a:p>
              <a:pPr marL="540000" lvl="1">
                <a:buClr>
                  <a:srgbClr val="000000"/>
                </a:buClr>
                <a:buSzPct val="45000"/>
              </a:pPr>
              <a:r>
                <a:rPr lang="de-DE" sz="2600" b="1" strike="noStrike" spc="-1" dirty="0">
                  <a:solidFill>
                    <a:srgbClr val="004586"/>
                  </a:solidFill>
                  <a:uFill>
                    <a:solidFill>
                      <a:srgbClr val="FFFFFF"/>
                    </a:solidFill>
                  </a:uFill>
                  <a:latin typeface="Arial"/>
                </a:rPr>
                <a:t>...</a:t>
              </a:r>
              <a:endParaRPr lang="x-none" sz="2600" b="0" strike="noStrike" spc="-1">
                <a:solidFill>
                  <a:srgbClr val="004586"/>
                </a:solidFill>
                <a:uFill>
                  <a:solidFill>
                    <a:srgbClr val="FFFFFF"/>
                  </a:solidFill>
                </a:uFill>
                <a:latin typeface="Arial"/>
              </a:endParaRPr>
            </a:p>
          </p:txBody>
        </p:sp>
        <p:sp>
          <p:nvSpPr>
            <p:cNvPr id="15" name="CustomShape 5"/>
            <p:cNvSpPr/>
            <p:nvPr/>
          </p:nvSpPr>
          <p:spPr>
            <a:xfrm>
              <a:off x="1943749" y="3420000"/>
              <a:ext cx="54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16" name="CustomShape 6"/>
            <p:cNvSpPr/>
            <p:nvPr/>
          </p:nvSpPr>
          <p:spPr>
            <a:xfrm>
              <a:off x="503749" y="3420000"/>
              <a:ext cx="90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17" name="CustomShape 7"/>
            <p:cNvSpPr/>
            <p:nvPr/>
          </p:nvSpPr>
          <p:spPr>
            <a:xfrm>
              <a:off x="3023749" y="3420000"/>
              <a:ext cx="54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18" name="CustomShape 8"/>
            <p:cNvSpPr/>
            <p:nvPr/>
          </p:nvSpPr>
          <p:spPr>
            <a:xfrm>
              <a:off x="5183749" y="3420000"/>
              <a:ext cx="378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19" name="CustomShape 9"/>
            <p:cNvSpPr/>
            <p:nvPr/>
          </p:nvSpPr>
          <p:spPr>
            <a:xfrm>
              <a:off x="1440000" y="4032000"/>
              <a:ext cx="540000" cy="360000"/>
            </a:xfrm>
            <a:prstGeom prst="rect">
              <a:avLst/>
            </a:prstGeom>
            <a:solidFill>
              <a:srgbClr val="AECF00"/>
            </a:solidFill>
            <a:ln>
              <a:noFill/>
            </a:ln>
          </p:spPr>
          <p:style>
            <a:lnRef idx="0">
              <a:scrgbClr r="0" g="0" b="0"/>
            </a:lnRef>
            <a:fillRef idx="0">
              <a:scrgbClr r="0" g="0" b="0"/>
            </a:fillRef>
            <a:effectRef idx="0">
              <a:scrgbClr r="0" g="0" b="0"/>
            </a:effectRef>
            <a:fontRef idx="minor"/>
          </p:style>
        </p:sp>
        <p:sp>
          <p:nvSpPr>
            <p:cNvPr id="20" name="CustomShape 10"/>
            <p:cNvSpPr/>
            <p:nvPr/>
          </p:nvSpPr>
          <p:spPr>
            <a:xfrm>
              <a:off x="2520000" y="4032000"/>
              <a:ext cx="540000" cy="360000"/>
            </a:xfrm>
            <a:prstGeom prst="rect">
              <a:avLst/>
            </a:prstGeom>
            <a:solidFill>
              <a:srgbClr val="AECF00"/>
            </a:solidFill>
            <a:ln>
              <a:noFill/>
            </a:ln>
          </p:spPr>
          <p:style>
            <a:lnRef idx="0">
              <a:scrgbClr r="0" g="0" b="0"/>
            </a:lnRef>
            <a:fillRef idx="0">
              <a:scrgbClr r="0" g="0" b="0"/>
            </a:fillRef>
            <a:effectRef idx="0">
              <a:scrgbClr r="0" g="0" b="0"/>
            </a:effectRef>
            <a:fontRef idx="minor"/>
          </p:style>
        </p:sp>
        <p:sp>
          <p:nvSpPr>
            <p:cNvPr id="21" name="CustomShape 11"/>
            <p:cNvSpPr/>
            <p:nvPr/>
          </p:nvSpPr>
          <p:spPr>
            <a:xfrm>
              <a:off x="4643749" y="4032000"/>
              <a:ext cx="540000" cy="360000"/>
            </a:xfrm>
            <a:prstGeom prst="rect">
              <a:avLst/>
            </a:prstGeom>
            <a:solidFill>
              <a:srgbClr val="AECF00"/>
            </a:solidFill>
            <a:ln>
              <a:noFill/>
            </a:ln>
          </p:spPr>
          <p:style>
            <a:lnRef idx="0">
              <a:scrgbClr r="0" g="0" b="0"/>
            </a:lnRef>
            <a:fillRef idx="0">
              <a:scrgbClr r="0" g="0" b="0"/>
            </a:fillRef>
            <a:effectRef idx="0">
              <a:scrgbClr r="0" g="0" b="0"/>
            </a:effectRef>
            <a:fontRef idx="minor"/>
          </p:style>
        </p:sp>
        <p:sp>
          <p:nvSpPr>
            <p:cNvPr id="22" name="TextShape 12"/>
            <p:cNvSpPr txBox="1"/>
            <p:nvPr/>
          </p:nvSpPr>
          <p:spPr>
            <a:xfrm>
              <a:off x="5116318" y="1452798"/>
              <a:ext cx="2586318" cy="602280"/>
            </a:xfrm>
            <a:prstGeom prst="rect">
              <a:avLst/>
            </a:prstGeom>
            <a:noFill/>
            <a:ln>
              <a:noFill/>
            </a:ln>
          </p:spPr>
          <p:txBody>
            <a:bodyPr lIns="90000" tIns="45000" rIns="90000" bIns="45000"/>
            <a:lstStyle/>
            <a:p>
              <a:r>
                <a:rPr lang="de-DE" sz="3600" b="1" strike="noStrike" spc="-1" dirty="0">
                  <a:solidFill>
                    <a:srgbClr val="0084D1"/>
                  </a:solidFill>
                  <a:uFill>
                    <a:solidFill>
                      <a:srgbClr val="FFFFFF"/>
                    </a:solidFill>
                  </a:uFill>
                  <a:latin typeface="Arial"/>
                </a:rPr>
                <a:t>EU-Recht</a:t>
              </a:r>
              <a:endParaRPr lang="de-DE" sz="1800" b="0" strike="noStrike" spc="-1" dirty="0">
                <a:solidFill>
                  <a:srgbClr val="000000"/>
                </a:solidFill>
                <a:uFill>
                  <a:solidFill>
                    <a:srgbClr val="FFFFFF"/>
                  </a:solidFill>
                </a:uFill>
                <a:latin typeface="Arial"/>
              </a:endParaRPr>
            </a:p>
          </p:txBody>
        </p:sp>
        <p:sp>
          <p:nvSpPr>
            <p:cNvPr id="23" name="TextShape 13"/>
            <p:cNvSpPr txBox="1"/>
            <p:nvPr/>
          </p:nvSpPr>
          <p:spPr>
            <a:xfrm>
              <a:off x="5079714" y="6057720"/>
              <a:ext cx="3920285" cy="602280"/>
            </a:xfrm>
            <a:prstGeom prst="rect">
              <a:avLst/>
            </a:prstGeom>
            <a:noFill/>
            <a:ln>
              <a:noFill/>
            </a:ln>
          </p:spPr>
          <p:txBody>
            <a:bodyPr lIns="90000" tIns="45000" rIns="90000" bIns="45000"/>
            <a:lstStyle/>
            <a:p>
              <a:r>
                <a:rPr lang="de-DE" sz="3600" b="1" strike="noStrike" spc="-1" dirty="0" smtClean="0">
                  <a:solidFill>
                    <a:srgbClr val="0084D1"/>
                  </a:solidFill>
                  <a:uFill>
                    <a:solidFill>
                      <a:srgbClr val="FFFFFF"/>
                    </a:solidFill>
                  </a:uFill>
                  <a:latin typeface="Arial"/>
                </a:rPr>
                <a:t>Bundesrecht</a:t>
              </a:r>
              <a:endParaRPr lang="de-DE" sz="1800" b="0" strike="noStrike" spc="-1" dirty="0">
                <a:solidFill>
                  <a:srgbClr val="000000"/>
                </a:solidFill>
                <a:uFill>
                  <a:solidFill>
                    <a:srgbClr val="FFFFFF"/>
                  </a:solidFill>
                </a:uFill>
                <a:latin typeface="Arial"/>
              </a:endParaRPr>
            </a:p>
          </p:txBody>
        </p:sp>
        <p:sp>
          <p:nvSpPr>
            <p:cNvPr id="24" name="CustomShape 14"/>
            <p:cNvSpPr/>
            <p:nvPr/>
          </p:nvSpPr>
          <p:spPr>
            <a:xfrm>
              <a:off x="4103749" y="3420000"/>
              <a:ext cx="54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25" name="CustomShape 15"/>
            <p:cNvSpPr/>
            <p:nvPr/>
          </p:nvSpPr>
          <p:spPr>
            <a:xfrm>
              <a:off x="3563749" y="4032000"/>
              <a:ext cx="540000" cy="360000"/>
            </a:xfrm>
            <a:prstGeom prst="rect">
              <a:avLst/>
            </a:prstGeom>
            <a:solidFill>
              <a:srgbClr val="FFD320"/>
            </a:solidFill>
            <a:ln>
              <a:noFill/>
            </a:ln>
          </p:spPr>
          <p:style>
            <a:lnRef idx="0">
              <a:scrgbClr r="0" g="0" b="0"/>
            </a:lnRef>
            <a:fillRef idx="0">
              <a:scrgbClr r="0" g="0" b="0"/>
            </a:fillRef>
            <a:effectRef idx="0">
              <a:scrgbClr r="0" g="0" b="0"/>
            </a:effectRef>
            <a:fontRef idx="minor"/>
          </p:style>
        </p:sp>
        <p:sp>
          <p:nvSpPr>
            <p:cNvPr id="26" name="TextShape 16"/>
            <p:cNvSpPr txBox="1"/>
            <p:nvPr/>
          </p:nvSpPr>
          <p:spPr>
            <a:xfrm>
              <a:off x="5637709" y="3787920"/>
              <a:ext cx="4140000" cy="720000"/>
            </a:xfrm>
            <a:prstGeom prst="rect">
              <a:avLst/>
            </a:prstGeom>
            <a:noFill/>
            <a:ln>
              <a:noFill/>
            </a:ln>
          </p:spPr>
          <p:txBody>
            <a:bodyPr lIns="90000" tIns="45000" rIns="90000" bIns="45000"/>
            <a:lstStyle/>
            <a:p>
              <a:r>
                <a:rPr lang="de-DE" sz="3200" b="1" i="1" strike="noStrike" spc="-1" dirty="0">
                  <a:solidFill>
                    <a:srgbClr val="0084D1"/>
                  </a:solidFill>
                  <a:uFill>
                    <a:solidFill>
                      <a:srgbClr val="FFFFFF"/>
                    </a:solidFill>
                  </a:uFill>
                  <a:latin typeface="Arial"/>
                </a:rPr>
                <a:t>Öffnungsklauseln</a:t>
              </a:r>
              <a:endParaRPr lang="de-DE" sz="1800" b="0" strike="noStrike" spc="-1" dirty="0">
                <a:solidFill>
                  <a:srgbClr val="000000"/>
                </a:solidFill>
                <a:uFill>
                  <a:solidFill>
                    <a:srgbClr val="FFFFFF"/>
                  </a:solidFill>
                </a:uFill>
                <a:latin typeface="Arial"/>
              </a:endParaRPr>
            </a:p>
          </p:txBody>
        </p:sp>
      </p:grpSp>
    </p:spTree>
    <p:extLst>
      <p:ext uri="{BB962C8B-B14F-4D97-AF65-F5344CB8AC3E}">
        <p14:creationId xmlns:p14="http://schemas.microsoft.com/office/powerpoint/2010/main" val="237137956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662541"/>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b) Wie können Sie die Herausforderungen in Ihrem Verein in Angriff nehmen und welche Daten müssen eigentlich geschützt werden?</a:t>
            </a:r>
          </a:p>
          <a:p>
            <a:pPr lvl="0"/>
            <a:endParaRPr lang="de-DE" sz="2800" b="1" spc="-1" dirty="0" smtClean="0">
              <a:solidFill>
                <a:srgbClr val="004586"/>
              </a:solidFill>
              <a:uFill>
                <a:solidFill>
                  <a:srgbClr val="FFFFFF"/>
                </a:solidFill>
              </a:uFill>
              <a:latin typeface="Arial"/>
            </a:endParaRPr>
          </a:p>
          <a:p>
            <a:pPr marL="342900" lvl="0" indent="-342900">
              <a:buFontTx/>
              <a:buChar char="-"/>
            </a:pPr>
            <a:r>
              <a:rPr lang="de-DE" sz="2000" b="1" spc="-1" dirty="0" smtClean="0">
                <a:solidFill>
                  <a:srgbClr val="004586"/>
                </a:solidFill>
                <a:uFill>
                  <a:solidFill>
                    <a:srgbClr val="FFFFFF"/>
                  </a:solidFill>
                </a:uFill>
                <a:latin typeface="Arial"/>
              </a:rPr>
              <a:t>Betreuung </a:t>
            </a:r>
            <a:r>
              <a:rPr lang="de-DE" sz="2000" b="1" spc="-1" dirty="0">
                <a:solidFill>
                  <a:srgbClr val="004586"/>
                </a:solidFill>
                <a:uFill>
                  <a:solidFill>
                    <a:srgbClr val="FFFFFF"/>
                  </a:solidFill>
                </a:uFill>
                <a:latin typeface="Arial"/>
              </a:rPr>
              <a:t>und Verwaltung der Mitglieder </a:t>
            </a:r>
            <a:br>
              <a:rPr lang="de-DE" sz="2000" b="1" spc="-1" dirty="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a:t>
            </a:r>
            <a:r>
              <a:rPr lang="de-DE" sz="2000" spc="-1" dirty="0">
                <a:solidFill>
                  <a:srgbClr val="004586"/>
                </a:solidFill>
                <a:uFill>
                  <a:solidFill>
                    <a:srgbClr val="FFFFFF"/>
                  </a:solidFill>
                </a:uFill>
                <a:latin typeface="Arial"/>
              </a:rPr>
              <a:t>wie etwa Name, Anschrift, </a:t>
            </a:r>
            <a:r>
              <a:rPr lang="de-DE" sz="2000" spc="-1" dirty="0" smtClean="0">
                <a:solidFill>
                  <a:srgbClr val="004586"/>
                </a:solidFill>
                <a:uFill>
                  <a:solidFill>
                    <a:srgbClr val="FFFFFF"/>
                  </a:solidFill>
                </a:uFill>
                <a:latin typeface="Arial"/>
              </a:rPr>
              <a:t>Geburtsdatum</a:t>
            </a:r>
            <a:r>
              <a:rPr lang="de-DE" sz="2000" spc="-1" dirty="0">
                <a:solidFill>
                  <a:srgbClr val="004586"/>
                </a:solidFill>
                <a:uFill>
                  <a:solidFill>
                    <a:srgbClr val="FFFFFF"/>
                  </a:solidFill>
                </a:uFill>
                <a:latin typeface="Arial"/>
              </a:rPr>
              <a:t>, </a:t>
            </a:r>
            <a:r>
              <a:rPr lang="de-DE" sz="2000" spc="-1" dirty="0" smtClean="0">
                <a:solidFill>
                  <a:srgbClr val="004586"/>
                </a:solidFill>
                <a:uFill>
                  <a:solidFill>
                    <a:srgbClr val="FFFFFF"/>
                  </a:solidFill>
                </a:uFill>
                <a:latin typeface="Arial"/>
              </a:rPr>
              <a:t>Bankverbindung</a:t>
            </a:r>
            <a:r>
              <a:rPr lang="de-DE" sz="2000" spc="-1" dirty="0">
                <a:solidFill>
                  <a:srgbClr val="004586"/>
                </a:solidFill>
                <a:uFill>
                  <a:solidFill>
                    <a:srgbClr val="FFFFFF"/>
                  </a:solidFill>
                </a:uFill>
                <a:latin typeface="Arial"/>
              </a:rPr>
              <a:t>, Bankleitzahl und Kontonummer, erhaltene Ehrungen, Lizenzen, Aufzeichnung von Schießtätigkeit, Ergebnislisten von Wettbewerben, aber beispielsweise auch Daten für Versicherungsverträge zugunsten der Vereinsmitglieder</a:t>
            </a:r>
            <a:r>
              <a:rPr lang="de-DE" sz="2000" spc="-1" dirty="0" smtClean="0">
                <a:solidFill>
                  <a:srgbClr val="004586"/>
                </a:solidFill>
                <a:uFill>
                  <a:solidFill>
                    <a:srgbClr val="FFFFFF"/>
                  </a:solidFill>
                </a:uFill>
                <a:latin typeface="Arial"/>
              </a:rPr>
              <a:t>)</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78240336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386090"/>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b) Wie können Sie die Herausforderungen in Ihrem Verein in Angriff nehmen und welche Daten müssen eigentlich geschützt werden?</a:t>
            </a:r>
          </a:p>
          <a:p>
            <a:pPr lvl="0"/>
            <a:endParaRPr lang="de-DE" sz="2000" spc="-1" dirty="0">
              <a:solidFill>
                <a:srgbClr val="004586"/>
              </a:solidFill>
              <a:uFill>
                <a:solidFill>
                  <a:srgbClr val="FFFFFF"/>
                </a:solidFill>
              </a:uFill>
              <a:latin typeface="Arial"/>
            </a:endParaRPr>
          </a:p>
          <a:p>
            <a:pPr marL="361950" lvl="0" indent="-361950">
              <a:buFontTx/>
              <a:buChar char="-"/>
            </a:pPr>
            <a:r>
              <a:rPr lang="de-DE" sz="2000" b="1" spc="-1" dirty="0" smtClean="0">
                <a:solidFill>
                  <a:srgbClr val="004586"/>
                </a:solidFill>
                <a:uFill>
                  <a:solidFill>
                    <a:srgbClr val="FFFFFF"/>
                  </a:solidFill>
                </a:uFill>
                <a:latin typeface="Arial"/>
              </a:rPr>
              <a:t>berechtigtes </a:t>
            </a:r>
            <a:r>
              <a:rPr lang="de-DE" sz="2000" b="1" spc="-1" dirty="0">
                <a:solidFill>
                  <a:srgbClr val="004586"/>
                </a:solidFill>
                <a:uFill>
                  <a:solidFill>
                    <a:srgbClr val="FFFFFF"/>
                  </a:solidFill>
                </a:uFill>
                <a:latin typeface="Arial"/>
              </a:rPr>
              <a:t>Interesse des </a:t>
            </a:r>
            <a:r>
              <a:rPr lang="de-DE" sz="2000" b="1" spc="-1" dirty="0" smtClean="0">
                <a:solidFill>
                  <a:srgbClr val="004586"/>
                </a:solidFill>
                <a:uFill>
                  <a:solidFill>
                    <a:srgbClr val="FFFFFF"/>
                  </a:solidFill>
                </a:uFill>
                <a:latin typeface="Arial"/>
              </a:rPr>
              <a:t>Vereins</a:t>
            </a:r>
            <a:r>
              <a:rPr lang="de-DE" sz="2000" spc="-1" dirty="0" smtClean="0">
                <a:solidFill>
                  <a:srgbClr val="004586"/>
                </a:solidFill>
                <a:uFill>
                  <a:solidFill>
                    <a:srgbClr val="FFFFFF"/>
                  </a:solidFill>
                </a:uFill>
                <a:latin typeface="Arial"/>
              </a:rPr>
              <a:t/>
            </a:r>
            <a:br>
              <a:rPr lang="de-DE" sz="2000" spc="-1" dirty="0" smtClean="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a:t>
            </a:r>
            <a:r>
              <a:rPr lang="de-DE" sz="2000" spc="-1" dirty="0">
                <a:solidFill>
                  <a:srgbClr val="004586"/>
                </a:solidFill>
                <a:uFill>
                  <a:solidFill>
                    <a:srgbClr val="FFFFFF"/>
                  </a:solidFill>
                </a:uFill>
                <a:latin typeface="Arial"/>
              </a:rPr>
              <a:t>z.B.: statistische Informationen zu den Mitgliedern, um den Verein oder den Dachverband weiterzuentwickeln und zu organisieren </a:t>
            </a:r>
            <a:r>
              <a:rPr lang="de-DE" sz="2000" spc="-1" dirty="0" smtClean="0">
                <a:solidFill>
                  <a:srgbClr val="004586"/>
                </a:solidFill>
                <a:uFill>
                  <a:solidFill>
                    <a:srgbClr val="FFFFFF"/>
                  </a:solidFill>
                </a:uFill>
                <a:latin typeface="Arial"/>
              </a:rPr>
              <a:t>[wie  </a:t>
            </a:r>
            <a:r>
              <a:rPr lang="de-DE" sz="2000" spc="-1" dirty="0">
                <a:solidFill>
                  <a:srgbClr val="004586"/>
                </a:solidFill>
                <a:uFill>
                  <a:solidFill>
                    <a:srgbClr val="FFFFFF"/>
                  </a:solidFill>
                </a:uFill>
                <a:latin typeface="Arial"/>
              </a:rPr>
              <a:t>Auswertung über Teilnahmen an Trainingsveranstaltungen, Vereinschronik, Organisation von vereinsinternen Arbeitseinsätzen, Daten für Spendenaufrufe zur Erreichung der eigenen Ziele des Vereins, Datenübermittlung an Dachverbände soweit diese dort benötigt werden, </a:t>
            </a:r>
            <a:r>
              <a:rPr lang="de-DE" sz="2000" spc="-1" dirty="0" smtClean="0">
                <a:solidFill>
                  <a:srgbClr val="004586"/>
                </a:solidFill>
                <a:uFill>
                  <a:solidFill>
                    <a:srgbClr val="FFFFFF"/>
                  </a:solidFill>
                </a:uFill>
                <a:latin typeface="Arial"/>
              </a:rPr>
              <a:t>Präsentation von Wettkampfergebnissen, um </a:t>
            </a:r>
            <a:r>
              <a:rPr lang="de-DE" sz="2000" spc="-1" dirty="0">
                <a:solidFill>
                  <a:srgbClr val="004586"/>
                </a:solidFill>
                <a:uFill>
                  <a:solidFill>
                    <a:srgbClr val="FFFFFF"/>
                  </a:solidFill>
                </a:uFill>
                <a:latin typeface="Arial"/>
              </a:rPr>
              <a:t>die Vereinsziele des übermittelnden Vereins oder um die Ziele des Dachverbandes zu verwirklichen]), </a:t>
            </a:r>
            <a:r>
              <a:rPr lang="de-DE" sz="2000" spc="-1" dirty="0" smtClean="0">
                <a:solidFill>
                  <a:srgbClr val="004586"/>
                </a:solidFill>
                <a:uFill>
                  <a:solidFill>
                    <a:srgbClr val="FFFFFF"/>
                  </a:solidFill>
                </a:uFill>
                <a:latin typeface="Arial"/>
              </a:rPr>
              <a:t>sofern </a:t>
            </a:r>
            <a:r>
              <a:rPr lang="de-DE" sz="2000" spc="-1" dirty="0">
                <a:solidFill>
                  <a:srgbClr val="004586"/>
                </a:solidFill>
                <a:uFill>
                  <a:solidFill>
                    <a:srgbClr val="FFFFFF"/>
                  </a:solidFill>
                </a:uFill>
                <a:latin typeface="Arial"/>
              </a:rPr>
              <a:t>nicht die Interessen oder Grundrechte und Grundfreiheiten der betroffenen Person entgegenstehen</a:t>
            </a:r>
            <a:r>
              <a:rPr lang="de-DE" sz="2000" spc="-1" dirty="0" smtClean="0">
                <a:solidFill>
                  <a:srgbClr val="004586"/>
                </a:solidFill>
                <a:uFill>
                  <a:solidFill>
                    <a:srgbClr val="FFFFFF"/>
                  </a:solidFill>
                </a:uFill>
                <a:latin typeface="Arial"/>
              </a:rPr>
              <a:t>.</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5955543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78313"/>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b) Wie können Sie die Herausforderungen in Ihrem Verein in Angriff nehmen und welche Daten müssen eigentlich geschützt werden?</a:t>
            </a:r>
          </a:p>
          <a:p>
            <a:pPr lvl="0"/>
            <a:r>
              <a:rPr lang="de-DE" sz="2000" spc="-1" dirty="0" smtClean="0">
                <a:solidFill>
                  <a:srgbClr val="004586"/>
                </a:solidFill>
                <a:uFill>
                  <a:solidFill>
                    <a:srgbClr val="FFFFFF"/>
                  </a:solidFill>
                </a:uFill>
                <a:latin typeface="Arial"/>
              </a:rPr>
              <a:t/>
            </a:r>
            <a:br>
              <a:rPr lang="de-DE" sz="2000" spc="-1" dirty="0" smtClean="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empfiehlt sich </a:t>
            </a:r>
            <a:r>
              <a:rPr lang="de-DE" sz="2000" b="1" spc="-1" dirty="0">
                <a:solidFill>
                  <a:srgbClr val="004586"/>
                </a:solidFill>
                <a:uFill>
                  <a:solidFill>
                    <a:srgbClr val="FFFFFF"/>
                  </a:solidFill>
                </a:uFill>
                <a:latin typeface="Arial"/>
              </a:rPr>
              <a:t>nicht</a:t>
            </a:r>
            <a:r>
              <a:rPr lang="de-DE" sz="2000" spc="-1" dirty="0">
                <a:solidFill>
                  <a:srgbClr val="004586"/>
                </a:solidFill>
                <a:uFill>
                  <a:solidFill>
                    <a:srgbClr val="FFFFFF"/>
                  </a:solidFill>
                </a:uFill>
                <a:latin typeface="Arial"/>
              </a:rPr>
              <a:t>, Einwilligungen für </a:t>
            </a:r>
            <a:r>
              <a:rPr lang="de-DE" sz="2000" spc="-1" dirty="0" smtClean="0">
                <a:solidFill>
                  <a:srgbClr val="004586"/>
                </a:solidFill>
                <a:uFill>
                  <a:solidFill>
                    <a:srgbClr val="FFFFFF"/>
                  </a:solidFill>
                </a:uFill>
                <a:latin typeface="Arial"/>
              </a:rPr>
              <a:t>Datenverarbeitungsmaß-nahmen </a:t>
            </a:r>
            <a:r>
              <a:rPr lang="de-DE" sz="2000" spc="-1" dirty="0">
                <a:solidFill>
                  <a:srgbClr val="004586"/>
                </a:solidFill>
                <a:uFill>
                  <a:solidFill>
                    <a:srgbClr val="FFFFFF"/>
                  </a:solidFill>
                </a:uFill>
                <a:latin typeface="Arial"/>
              </a:rPr>
              <a:t>einzuholen, die bereits aufgrund einer gesetzlichen Erlaubnis möglich sind, z.B., wenn Daten im Rahmen einer vertraglichen Beziehung erhoben werden.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Bei </a:t>
            </a:r>
            <a:r>
              <a:rPr lang="de-DE" sz="2000" spc="-1" dirty="0">
                <a:solidFill>
                  <a:srgbClr val="004586"/>
                </a:solidFill>
                <a:uFill>
                  <a:solidFill>
                    <a:srgbClr val="FFFFFF"/>
                  </a:solidFill>
                </a:uFill>
                <a:latin typeface="Arial"/>
              </a:rPr>
              <a:t>Vereinen ist diese vertragliche Beziehung die Mitgliedschaft. Die für die Mitgliederverwaltung erforderlichen Daten (siehe oben) sowie für die Organisation des Sportbetriebes (z.B. Wettkampfdaten, Klasseneinteilung, Lizenzen, Zweitvereine) sowie evtl. Daten im Zusammenhang mit dem Waffenrecht (Nachweis über regelmäßige Ausübung des Schießsports etc.) dürfen verarbeitet werden, da diese zur Erfüllung der Vertragsbeziehung, d.h. der Vereinsmitgliedschaft, erforderlich sind.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7804848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78313"/>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c) Gibt </a:t>
            </a:r>
            <a:r>
              <a:rPr lang="de-DE" sz="2800" b="1" spc="-1" dirty="0">
                <a:solidFill>
                  <a:srgbClr val="004586"/>
                </a:solidFill>
                <a:uFill>
                  <a:solidFill>
                    <a:srgbClr val="FFFFFF"/>
                  </a:solidFill>
                </a:uFill>
                <a:latin typeface="Arial"/>
              </a:rPr>
              <a:t>es im Aufnahmeantrag Hinweise auf den Umgang mit personenbezogenen Daten in Ihrem Verein? </a:t>
            </a:r>
          </a:p>
          <a:p>
            <a:pPr lvl="0"/>
            <a:r>
              <a:rPr lang="de-DE" sz="2000" spc="-1" dirty="0">
                <a:solidFill>
                  <a:srgbClr val="004586"/>
                </a:solidFill>
                <a:uFill>
                  <a:solidFill>
                    <a:srgbClr val="FFFFFF"/>
                  </a:solidFill>
                </a:uFill>
                <a:latin typeface="Arial"/>
              </a:rPr>
              <a:t/>
            </a:r>
            <a:br>
              <a:rPr lang="de-DE" sz="2000" spc="-1" dirty="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empfiehlt sich, schon beim Vereinsbeitritt in Form einer Erklärung zum Datenschutz darauf hinzuweisen, zu welchem Zweck und auf welcher Grundlage Sie welche personenbezogene Daten von Seiten des Vereins erheben und verarbeiten werden.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In </a:t>
            </a:r>
            <a:r>
              <a:rPr lang="de-DE" sz="2000" spc="-1" dirty="0">
                <a:solidFill>
                  <a:srgbClr val="004586"/>
                </a:solidFill>
                <a:uFill>
                  <a:solidFill>
                    <a:srgbClr val="FFFFFF"/>
                  </a:solidFill>
                </a:uFill>
                <a:latin typeface="Arial"/>
              </a:rPr>
              <a:t>diesem Zuge ist es ratsam, bereits bei der Aufnahme von Mitgliedern, sich zur Verarbeitung von personenbezogenen Daten im Verein eine entsprechende schriftliche Einwilligung von den Betroffenen einzuholen, die den gesetzlichen Vorgaben zu Inhalt und Gestaltung von Einwilligungen, insbesondere den Betroffenenrechten, entspricht. Eine entsprechende Musterformulierung für das Beitrittsformular finden Sie </a:t>
            </a:r>
            <a:r>
              <a:rPr lang="de-DE" sz="2000" spc="-1" dirty="0" smtClean="0">
                <a:solidFill>
                  <a:srgbClr val="004586"/>
                </a:solidFill>
                <a:uFill>
                  <a:solidFill>
                    <a:srgbClr val="FFFFFF"/>
                  </a:solidFill>
                </a:uFill>
                <a:latin typeface="Arial"/>
                <a:hlinkClick r:id="rId3"/>
              </a:rPr>
              <a:t>hier</a:t>
            </a:r>
            <a:r>
              <a:rPr lang="de-DE" sz="2000" spc="-1" dirty="0" smtClean="0">
                <a:solidFill>
                  <a:srgbClr val="004586"/>
                </a:solidFill>
                <a:uFill>
                  <a:solidFill>
                    <a:srgbClr val="FFFFFF"/>
                  </a:solidFill>
                </a:uFill>
                <a:latin typeface="Arial"/>
              </a:rPr>
              <a:t>.</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522290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847207"/>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c) Gibt </a:t>
            </a:r>
            <a:r>
              <a:rPr lang="de-DE" sz="2800" b="1" spc="-1" dirty="0">
                <a:solidFill>
                  <a:srgbClr val="004586"/>
                </a:solidFill>
                <a:uFill>
                  <a:solidFill>
                    <a:srgbClr val="FFFFFF"/>
                  </a:solidFill>
                </a:uFill>
                <a:latin typeface="Arial"/>
              </a:rPr>
              <a:t>es im Aufnahmeantrag Hinweise auf den Umgang mit personenbezogenen Daten in Ihrem Verein? </a:t>
            </a:r>
          </a:p>
          <a:p>
            <a:pPr lvl="0"/>
            <a:r>
              <a:rPr lang="de-DE" sz="2000" spc="-1" dirty="0">
                <a:solidFill>
                  <a:srgbClr val="004586"/>
                </a:solidFill>
                <a:uFill>
                  <a:solidFill>
                    <a:srgbClr val="FFFFFF"/>
                  </a:solidFill>
                </a:uFill>
                <a:latin typeface="Arial"/>
              </a:rPr>
              <a:t/>
            </a:r>
            <a:br>
              <a:rPr lang="de-DE" sz="2000" spc="-1" dirty="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Altmitgliedern </a:t>
            </a:r>
            <a:r>
              <a:rPr lang="de-DE" sz="2000" spc="-1" dirty="0">
                <a:solidFill>
                  <a:srgbClr val="004586"/>
                </a:solidFill>
                <a:uFill>
                  <a:solidFill>
                    <a:srgbClr val="FFFFFF"/>
                  </a:solidFill>
                </a:uFill>
                <a:latin typeface="Arial"/>
              </a:rPr>
              <a:t>können Sie über die Vereinsmitteilungen eine allgemeine Information mit einer derartigen Einwilligungserklärung und dem Hinweis auf das jederzeitige Widerrufsrecht zukommen lassen.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In </a:t>
            </a:r>
            <a:r>
              <a:rPr lang="de-DE" sz="2000" spc="-1" dirty="0">
                <a:solidFill>
                  <a:srgbClr val="004586"/>
                </a:solidFill>
                <a:uFill>
                  <a:solidFill>
                    <a:srgbClr val="FFFFFF"/>
                  </a:solidFill>
                </a:uFill>
                <a:latin typeface="Arial"/>
              </a:rPr>
              <a:t>Anlehnung an </a:t>
            </a:r>
            <a:r>
              <a:rPr lang="de-DE" sz="2000" spc="-1" dirty="0" smtClean="0">
                <a:solidFill>
                  <a:srgbClr val="004586"/>
                </a:solidFill>
                <a:uFill>
                  <a:solidFill>
                    <a:srgbClr val="FFFFFF"/>
                  </a:solidFill>
                </a:uFill>
                <a:latin typeface="Arial"/>
              </a:rPr>
              <a:t>b) </a:t>
            </a:r>
            <a:r>
              <a:rPr lang="de-DE" sz="2000" spc="-1" dirty="0">
                <a:solidFill>
                  <a:srgbClr val="004586"/>
                </a:solidFill>
                <a:uFill>
                  <a:solidFill>
                    <a:srgbClr val="FFFFFF"/>
                  </a:solidFill>
                </a:uFill>
                <a:latin typeface="Arial"/>
              </a:rPr>
              <a:t>ist für Altmitglieder eine Einwilligung nur erforderlich, wenn der Verein in weitergehendem Maße personenbezogene Daten als unter </a:t>
            </a:r>
            <a:r>
              <a:rPr lang="de-DE" sz="2000" spc="-1" dirty="0" smtClean="0">
                <a:solidFill>
                  <a:srgbClr val="004586"/>
                </a:solidFill>
                <a:uFill>
                  <a:solidFill>
                    <a:srgbClr val="FFFFFF"/>
                  </a:solidFill>
                </a:uFill>
                <a:latin typeface="Arial"/>
              </a:rPr>
              <a:t>b) </a:t>
            </a:r>
            <a:r>
              <a:rPr lang="de-DE" sz="2000" spc="-1" dirty="0">
                <a:solidFill>
                  <a:srgbClr val="004586"/>
                </a:solidFill>
                <a:uFill>
                  <a:solidFill>
                    <a:srgbClr val="FFFFFF"/>
                  </a:solidFill>
                </a:uFill>
                <a:latin typeface="Arial"/>
              </a:rPr>
              <a:t>beschrieben erhebt, verarbeitet und nutzt.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5747204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955203"/>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d</a:t>
            </a:r>
            <a:r>
              <a:rPr lang="de-DE" sz="2800" b="1" spc="-1" dirty="0" smtClean="0">
                <a:solidFill>
                  <a:srgbClr val="004586"/>
                </a:solidFill>
                <a:uFill>
                  <a:solidFill>
                    <a:srgbClr val="FFFFFF"/>
                  </a:solidFill>
                </a:uFill>
                <a:latin typeface="Arial"/>
              </a:rPr>
              <a:t>) Gibt </a:t>
            </a:r>
            <a:r>
              <a:rPr lang="de-DE" sz="2800" b="1" spc="-1" dirty="0">
                <a:solidFill>
                  <a:srgbClr val="004586"/>
                </a:solidFill>
                <a:uFill>
                  <a:solidFill>
                    <a:srgbClr val="FFFFFF"/>
                  </a:solidFill>
                </a:uFill>
                <a:latin typeface="Arial"/>
              </a:rPr>
              <a:t>es </a:t>
            </a:r>
            <a:r>
              <a:rPr lang="de-DE" sz="2800" b="1" spc="-1" dirty="0" smtClean="0">
                <a:solidFill>
                  <a:srgbClr val="004586"/>
                </a:solidFill>
                <a:uFill>
                  <a:solidFill>
                    <a:srgbClr val="FFFFFF"/>
                  </a:solidFill>
                </a:uFill>
                <a:latin typeface="Arial"/>
              </a:rPr>
              <a:t>eine in der Vereinssatzung verankerte Datenschutzrichtlinie? </a:t>
            </a:r>
            <a:endParaRPr lang="de-DE" sz="2800" b="1"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
            </a:r>
            <a:br>
              <a:rPr lang="de-DE" sz="2000" spc="-1" dirty="0">
                <a:solidFill>
                  <a:srgbClr val="004586"/>
                </a:solidFill>
                <a:uFill>
                  <a:solidFill>
                    <a:srgbClr val="FFFFFF"/>
                  </a:solidFill>
                </a:uFill>
                <a:latin typeface="Arial"/>
              </a:rPr>
            </a:br>
            <a:r>
              <a:rPr lang="de-DE" sz="2000" spc="-1" dirty="0" smtClean="0">
                <a:solidFill>
                  <a:srgbClr val="004586"/>
                </a:solidFill>
                <a:uFill>
                  <a:solidFill>
                    <a:srgbClr val="FFFFFF"/>
                  </a:solidFill>
                </a:uFill>
                <a:latin typeface="Arial"/>
              </a:rPr>
              <a:t>Eventuell </a:t>
            </a:r>
            <a:r>
              <a:rPr lang="de-DE" sz="2000" spc="-1" dirty="0">
                <a:solidFill>
                  <a:srgbClr val="004586"/>
                </a:solidFill>
                <a:uFill>
                  <a:solidFill>
                    <a:srgbClr val="FFFFFF"/>
                  </a:solidFill>
                </a:uFill>
                <a:latin typeface="Arial"/>
              </a:rPr>
              <a:t>gibt es bereits Regelungen in Ihrer Satzung zum Umgang mit personenbezogenen Daten (Grundlage / Ermächtigung) bzw. zum Datenschutz allgemein.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Mit </a:t>
            </a:r>
            <a:r>
              <a:rPr lang="de-DE" sz="2000" spc="-1" dirty="0">
                <a:solidFill>
                  <a:srgbClr val="004586"/>
                </a:solidFill>
                <a:uFill>
                  <a:solidFill>
                    <a:srgbClr val="FFFFFF"/>
                  </a:solidFill>
                </a:uFill>
                <a:latin typeface="Arial"/>
              </a:rPr>
              <a:t>einer Datenschutzklausel in der Satzung kann der Verein den Informationspflichten (zumindest teilweise) entsprechen. In einer Datenschutzrichtlinie kann festgeschrieben werden, welche Daten im Verein durch welche Funktionen erhoben und verarbeitet werden, wer Zugriff auf welche Kategorien von Daten hat und welche technischen Maßnahmen zum Schutz der Daten ergriffen werden. Die Regelungen in der Datenschutzrichtlinie können sich eng an das Verzeichnis der Verarbeitungstätigkeiten (</a:t>
            </a:r>
            <a:r>
              <a:rPr lang="de-DE" sz="2000" spc="-1" dirty="0" smtClean="0">
                <a:solidFill>
                  <a:srgbClr val="004586"/>
                </a:solidFill>
                <a:uFill>
                  <a:solidFill>
                    <a:srgbClr val="FFFFFF"/>
                  </a:solidFill>
                </a:uFill>
                <a:latin typeface="Arial"/>
              </a:rPr>
              <a:t>siehe h) </a:t>
            </a:r>
            <a:r>
              <a:rPr lang="de-DE" sz="2000" spc="-1" dirty="0">
                <a:solidFill>
                  <a:srgbClr val="004586"/>
                </a:solidFill>
                <a:uFill>
                  <a:solidFill>
                    <a:srgbClr val="FFFFFF"/>
                  </a:solidFill>
                </a:uFill>
                <a:latin typeface="Arial"/>
              </a:rPr>
              <a:t>anlehnen. Einen </a:t>
            </a:r>
            <a:r>
              <a:rPr lang="de-DE" sz="2000" spc="-1" dirty="0">
                <a:solidFill>
                  <a:srgbClr val="004586"/>
                </a:solidFill>
                <a:uFill>
                  <a:solidFill>
                    <a:srgbClr val="FFFFFF"/>
                  </a:solidFill>
                </a:uFill>
                <a:latin typeface="Arial"/>
                <a:hlinkClick r:id="rId3"/>
              </a:rPr>
              <a:t>Mustertext</a:t>
            </a:r>
            <a:r>
              <a:rPr lang="de-DE" sz="2000" spc="-1" dirty="0">
                <a:solidFill>
                  <a:srgbClr val="004586"/>
                </a:solidFill>
                <a:uFill>
                  <a:solidFill>
                    <a:srgbClr val="FFFFFF"/>
                  </a:solidFill>
                </a:uFill>
                <a:latin typeface="Arial"/>
              </a:rPr>
              <a:t> für die Satzung finden Sie hier.</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429378239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62979"/>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e) Sind die Daten in Ihrem Verein ausreichend geschützt? </a:t>
            </a:r>
            <a:endParaRPr lang="de-DE" sz="2800" b="1"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Ihr </a:t>
            </a:r>
            <a:r>
              <a:rPr lang="de-DE" sz="2000" spc="-1" dirty="0">
                <a:solidFill>
                  <a:srgbClr val="004586"/>
                </a:solidFill>
                <a:uFill>
                  <a:solidFill>
                    <a:srgbClr val="FFFFFF"/>
                  </a:solidFill>
                </a:uFill>
                <a:latin typeface="Arial"/>
              </a:rPr>
              <a:t>Verein muss dafür Sorge tragen und überprüfen, ob die eigenen technischen und organisatorischen Maßnahmen der Datenverarbeitung geeignet sind, Datensicherheit zu gewährleisten.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Bei </a:t>
            </a:r>
            <a:r>
              <a:rPr lang="de-DE" sz="2000" spc="-1" dirty="0">
                <a:solidFill>
                  <a:srgbClr val="004586"/>
                </a:solidFill>
                <a:uFill>
                  <a:solidFill>
                    <a:srgbClr val="FFFFFF"/>
                  </a:solidFill>
                </a:uFill>
                <a:latin typeface="Arial"/>
              </a:rPr>
              <a:t>allen Datenverarbeitungsvorgängen muss demnach überprüft werden, ob ausreichende Sicherheitsvorkehrungen getroffen worden sind. Dies </a:t>
            </a:r>
            <a:r>
              <a:rPr lang="de-DE" sz="2000" spc="-1" dirty="0" smtClean="0">
                <a:solidFill>
                  <a:srgbClr val="004586"/>
                </a:solidFill>
                <a:uFill>
                  <a:solidFill>
                    <a:srgbClr val="FFFFFF"/>
                  </a:solidFill>
                </a:uFill>
                <a:latin typeface="Arial"/>
              </a:rPr>
              <a:t>sind </a:t>
            </a:r>
            <a:r>
              <a:rPr lang="de-DE" sz="2000" spc="-1" dirty="0">
                <a:solidFill>
                  <a:srgbClr val="004586"/>
                </a:solidFill>
                <a:uFill>
                  <a:solidFill>
                    <a:srgbClr val="FFFFFF"/>
                  </a:solidFill>
                </a:uFill>
                <a:latin typeface="Arial"/>
              </a:rPr>
              <a:t>z.B. </a:t>
            </a:r>
            <a:endParaRPr lang="de-DE" sz="2000" spc="-1" dirty="0" smtClean="0">
              <a:solidFill>
                <a:srgbClr val="004586"/>
              </a:solidFill>
              <a:uFill>
                <a:solidFill>
                  <a:srgbClr val="FFFFFF"/>
                </a:solidFill>
              </a:uFill>
              <a:latin typeface="Arial"/>
            </a:endParaRPr>
          </a:p>
          <a:p>
            <a:pPr marL="342900" lvl="0" indent="-342900">
              <a:buFontTx/>
              <a:buChar char="-"/>
            </a:pPr>
            <a:r>
              <a:rPr lang="de-DE" sz="1200" spc="-1" dirty="0" smtClean="0">
                <a:solidFill>
                  <a:srgbClr val="004586"/>
                </a:solidFill>
                <a:uFill>
                  <a:solidFill>
                    <a:srgbClr val="FFFFFF"/>
                  </a:solidFill>
                </a:uFill>
                <a:latin typeface="Arial"/>
              </a:rPr>
              <a:t>Regelungen </a:t>
            </a:r>
            <a:r>
              <a:rPr lang="de-DE" sz="1200" spc="-1" dirty="0">
                <a:solidFill>
                  <a:srgbClr val="004586"/>
                </a:solidFill>
                <a:uFill>
                  <a:solidFill>
                    <a:srgbClr val="FFFFFF"/>
                  </a:solidFill>
                </a:uFill>
                <a:latin typeface="Arial"/>
              </a:rPr>
              <a:t>der Zugangskontrolle zu den Daten (wer hat tatsächlich Zugriff auf die Daten), </a:t>
            </a:r>
            <a:endParaRPr lang="de-DE" sz="1200" spc="-1" dirty="0" smtClean="0">
              <a:solidFill>
                <a:srgbClr val="004586"/>
              </a:solidFill>
              <a:uFill>
                <a:solidFill>
                  <a:srgbClr val="FFFFFF"/>
                </a:solidFill>
              </a:uFill>
              <a:latin typeface="Arial"/>
            </a:endParaRPr>
          </a:p>
          <a:p>
            <a:pPr marL="342900" lvl="0" indent="-342900">
              <a:buFontTx/>
              <a:buChar char="-"/>
            </a:pPr>
            <a:r>
              <a:rPr lang="de-DE" sz="1200" spc="-1" dirty="0" err="1" smtClean="0">
                <a:solidFill>
                  <a:srgbClr val="004586"/>
                </a:solidFill>
                <a:uFill>
                  <a:solidFill>
                    <a:srgbClr val="FFFFFF"/>
                  </a:solidFill>
                </a:uFill>
                <a:latin typeface="Arial"/>
              </a:rPr>
              <a:t>Regelugnen</a:t>
            </a:r>
            <a:r>
              <a:rPr lang="de-DE" sz="1200" spc="-1" dirty="0" smtClean="0">
                <a:solidFill>
                  <a:srgbClr val="004586"/>
                </a:solidFill>
                <a:uFill>
                  <a:solidFill>
                    <a:srgbClr val="FFFFFF"/>
                  </a:solidFill>
                </a:uFill>
                <a:latin typeface="Arial"/>
              </a:rPr>
              <a:t> des </a:t>
            </a:r>
            <a:r>
              <a:rPr lang="de-DE" sz="1200" spc="-1" dirty="0">
                <a:solidFill>
                  <a:srgbClr val="004586"/>
                </a:solidFill>
                <a:uFill>
                  <a:solidFill>
                    <a:srgbClr val="FFFFFF"/>
                  </a:solidFill>
                </a:uFill>
                <a:latin typeface="Arial"/>
              </a:rPr>
              <a:t>Passwortschutzes (passwortgeschützte </a:t>
            </a:r>
            <a:r>
              <a:rPr lang="de-DE" sz="1200" spc="-1" dirty="0" err="1">
                <a:solidFill>
                  <a:srgbClr val="004586"/>
                </a:solidFill>
                <a:uFill>
                  <a:solidFill>
                    <a:srgbClr val="FFFFFF"/>
                  </a:solidFill>
                </a:uFill>
                <a:latin typeface="Arial"/>
              </a:rPr>
              <a:t>Nutzeraccounts</a:t>
            </a:r>
            <a:r>
              <a:rPr lang="de-DE" sz="1200" spc="-1" dirty="0">
                <a:solidFill>
                  <a:srgbClr val="004586"/>
                </a:solidFill>
                <a:uFill>
                  <a:solidFill>
                    <a:srgbClr val="FFFFFF"/>
                  </a:solidFill>
                </a:uFill>
                <a:latin typeface="Arial"/>
              </a:rPr>
              <a:t> für Personen, die die Daten verarbeiten), </a:t>
            </a:r>
            <a:endParaRPr lang="de-DE" sz="1200" spc="-1" dirty="0" smtClean="0">
              <a:solidFill>
                <a:srgbClr val="004586"/>
              </a:solidFill>
              <a:uFill>
                <a:solidFill>
                  <a:srgbClr val="FFFFFF"/>
                </a:solidFill>
              </a:uFill>
              <a:latin typeface="Arial"/>
            </a:endParaRPr>
          </a:p>
          <a:p>
            <a:pPr marL="342900" lvl="0" indent="-342900">
              <a:buFontTx/>
              <a:buChar char="-"/>
            </a:pPr>
            <a:r>
              <a:rPr lang="de-DE" sz="1200" spc="-1" dirty="0" smtClean="0">
                <a:solidFill>
                  <a:srgbClr val="004586"/>
                </a:solidFill>
                <a:uFill>
                  <a:solidFill>
                    <a:srgbClr val="FFFFFF"/>
                  </a:solidFill>
                </a:uFill>
                <a:latin typeface="Arial"/>
              </a:rPr>
              <a:t>Anweisungen </a:t>
            </a:r>
            <a:r>
              <a:rPr lang="de-DE" sz="1200" spc="-1" dirty="0">
                <a:solidFill>
                  <a:srgbClr val="004586"/>
                </a:solidFill>
                <a:uFill>
                  <a:solidFill>
                    <a:srgbClr val="FFFFFF"/>
                  </a:solidFill>
                </a:uFill>
                <a:latin typeface="Arial"/>
              </a:rPr>
              <a:t>bezüglich der Eingabe und </a:t>
            </a:r>
            <a:r>
              <a:rPr lang="de-DE" sz="1200" spc="-1" dirty="0" smtClean="0">
                <a:solidFill>
                  <a:srgbClr val="004586"/>
                </a:solidFill>
                <a:uFill>
                  <a:solidFill>
                    <a:srgbClr val="FFFFFF"/>
                  </a:solidFill>
                </a:uFill>
                <a:latin typeface="Arial"/>
              </a:rPr>
              <a:t>Löschung</a:t>
            </a:r>
          </a:p>
          <a:p>
            <a:pPr marL="342900" lvl="0" indent="-342900">
              <a:buFontTx/>
              <a:buChar char="-"/>
            </a:pPr>
            <a:r>
              <a:rPr lang="de-DE" sz="1200" spc="-1" dirty="0" smtClean="0">
                <a:solidFill>
                  <a:srgbClr val="004586"/>
                </a:solidFill>
                <a:uFill>
                  <a:solidFill>
                    <a:srgbClr val="FFFFFF"/>
                  </a:solidFill>
                </a:uFill>
                <a:latin typeface="Arial"/>
              </a:rPr>
              <a:t>Anweisungen zur </a:t>
            </a:r>
            <a:r>
              <a:rPr lang="de-DE" sz="1200" spc="-1" dirty="0">
                <a:solidFill>
                  <a:srgbClr val="004586"/>
                </a:solidFill>
                <a:uFill>
                  <a:solidFill>
                    <a:srgbClr val="FFFFFF"/>
                  </a:solidFill>
                </a:uFill>
                <a:latin typeface="Arial"/>
              </a:rPr>
              <a:t>Sicherstellung der Verfügbarkeit von Daten (z.B. ein </a:t>
            </a:r>
            <a:r>
              <a:rPr lang="de-DE" sz="1200" spc="-1" dirty="0" err="1">
                <a:solidFill>
                  <a:srgbClr val="004586"/>
                </a:solidFill>
                <a:uFill>
                  <a:solidFill>
                    <a:srgbClr val="FFFFFF"/>
                  </a:solidFill>
                </a:uFill>
                <a:latin typeface="Arial"/>
              </a:rPr>
              <a:t>Firewallsystem</a:t>
            </a:r>
            <a:r>
              <a:rPr lang="de-DE" sz="1200" spc="-1" dirty="0">
                <a:solidFill>
                  <a:srgbClr val="004586"/>
                </a:solidFill>
                <a:uFill>
                  <a:solidFill>
                    <a:srgbClr val="FFFFFF"/>
                  </a:solidFill>
                </a:uFill>
                <a:latin typeface="Arial"/>
              </a:rPr>
              <a:t> oder auch die Verschlüsselung der Daten). </a:t>
            </a:r>
          </a:p>
          <a:p>
            <a:pPr lvl="0"/>
            <a:r>
              <a:rPr lang="de-DE" sz="2000" spc="-1" dirty="0">
                <a:solidFill>
                  <a:srgbClr val="004586"/>
                </a:solidFill>
                <a:uFill>
                  <a:solidFill>
                    <a:srgbClr val="FFFFFF"/>
                  </a:solidFill>
                </a:uFill>
                <a:latin typeface="Arial"/>
              </a:rPr>
              <a:t>Insgesamt spricht man von technischen und organisatorischen Maßnahmen (sog. TOMs), die den Schutz personenbezogener Daten sicherstellen sollen. Einen Mustertext für die Regelung von TOMs finden Sie </a:t>
            </a:r>
            <a:r>
              <a:rPr lang="de-DE" sz="2000" spc="-1" dirty="0">
                <a:solidFill>
                  <a:srgbClr val="004586"/>
                </a:solidFill>
                <a:uFill>
                  <a:solidFill>
                    <a:srgbClr val="FFFFFF"/>
                  </a:solidFill>
                </a:uFill>
                <a:latin typeface="Arial"/>
                <a:hlinkClick r:id="rId3"/>
              </a:rPr>
              <a:t>hier</a:t>
            </a:r>
            <a:r>
              <a:rPr lang="de-DE" sz="2000" spc="-1" dirty="0">
                <a:solidFill>
                  <a:srgbClr val="004586"/>
                </a:solidFill>
                <a:uFill>
                  <a:solidFill>
                    <a:srgbClr val="FFFFFF"/>
                  </a:solidFill>
                </a:uFill>
                <a:latin typeface="Arial"/>
              </a:rPr>
              <a:t>.</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0449534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62979"/>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e) Sind die Daten in Ihrem Verein ausreichend geschützt? </a:t>
            </a:r>
            <a:endParaRPr lang="de-DE" sz="2800" b="1"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Eine </a:t>
            </a:r>
            <a:r>
              <a:rPr lang="de-DE" sz="2000" spc="-1" dirty="0">
                <a:solidFill>
                  <a:srgbClr val="004586"/>
                </a:solidFill>
                <a:uFill>
                  <a:solidFill>
                    <a:srgbClr val="FFFFFF"/>
                  </a:solidFill>
                </a:uFill>
                <a:latin typeface="Arial"/>
              </a:rPr>
              <a:t>Möglichkeit, personenbezogene Daten im Rahmen einer </a:t>
            </a:r>
            <a:r>
              <a:rPr lang="de-DE" sz="2000" spc="-1" dirty="0" smtClean="0">
                <a:solidFill>
                  <a:srgbClr val="004586"/>
                </a:solidFill>
                <a:uFill>
                  <a:solidFill>
                    <a:srgbClr val="FFFFFF"/>
                  </a:solidFill>
                </a:uFill>
                <a:latin typeface="Arial"/>
              </a:rPr>
              <a:t>digitalen Kommunikation </a:t>
            </a:r>
            <a:r>
              <a:rPr lang="de-DE" sz="2000" spc="-1" dirty="0">
                <a:solidFill>
                  <a:srgbClr val="004586"/>
                </a:solidFill>
                <a:uFill>
                  <a:solidFill>
                    <a:srgbClr val="FFFFFF"/>
                  </a:solidFill>
                </a:uFill>
                <a:latin typeface="Arial"/>
              </a:rPr>
              <a:t>zu schützen wäre, die E-Mails zu verschlüsseln. So etwas setzt voraus, dass eine entsprechende Software sowohl beim Versender, als auch beim Empfänger die E-Mail zur Entschlüsselung vorliegt. </a:t>
            </a: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Dies ist zumindest </a:t>
            </a:r>
            <a:r>
              <a:rPr lang="de-DE" sz="2000" spc="-1" dirty="0">
                <a:solidFill>
                  <a:srgbClr val="004586"/>
                </a:solidFill>
                <a:uFill>
                  <a:solidFill>
                    <a:srgbClr val="FFFFFF"/>
                  </a:solidFill>
                </a:uFill>
                <a:latin typeface="Arial"/>
              </a:rPr>
              <a:t>für die personenbezogenen Daten, die im normalen Kommunikationsverkehr eines </a:t>
            </a:r>
            <a:r>
              <a:rPr lang="de-DE" sz="2000" spc="-1" dirty="0" smtClean="0">
                <a:solidFill>
                  <a:srgbClr val="004586"/>
                </a:solidFill>
                <a:uFill>
                  <a:solidFill>
                    <a:srgbClr val="FFFFFF"/>
                  </a:solidFill>
                </a:uFill>
                <a:latin typeface="Arial"/>
              </a:rPr>
              <a:t>Sportvereins </a:t>
            </a:r>
            <a:r>
              <a:rPr lang="de-DE" sz="2000" spc="-1" dirty="0">
                <a:solidFill>
                  <a:srgbClr val="004586"/>
                </a:solidFill>
                <a:uFill>
                  <a:solidFill>
                    <a:srgbClr val="FFFFFF"/>
                  </a:solidFill>
                </a:uFill>
                <a:latin typeface="Arial"/>
              </a:rPr>
              <a:t>versendet werden, </a:t>
            </a:r>
            <a:r>
              <a:rPr lang="de-DE" sz="2000" b="1" spc="-1" dirty="0">
                <a:solidFill>
                  <a:srgbClr val="004586"/>
                </a:solidFill>
                <a:uFill>
                  <a:solidFill>
                    <a:srgbClr val="FFFFFF"/>
                  </a:solidFill>
                </a:uFill>
                <a:latin typeface="Arial"/>
              </a:rPr>
              <a:t>nicht</a:t>
            </a:r>
            <a:r>
              <a:rPr lang="de-DE" sz="2000" spc="-1" dirty="0">
                <a:solidFill>
                  <a:srgbClr val="004586"/>
                </a:solidFill>
                <a:uFill>
                  <a:solidFill>
                    <a:srgbClr val="FFFFFF"/>
                  </a:solidFill>
                </a:uFill>
                <a:latin typeface="Arial"/>
              </a:rPr>
              <a:t> nötig. </a:t>
            </a:r>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liegt im </a:t>
            </a:r>
            <a:r>
              <a:rPr lang="de-DE" sz="2000" spc="-1" dirty="0" smtClean="0">
                <a:solidFill>
                  <a:srgbClr val="004586"/>
                </a:solidFill>
                <a:uFill>
                  <a:solidFill>
                    <a:srgbClr val="FFFFFF"/>
                  </a:solidFill>
                </a:uFill>
                <a:latin typeface="Arial"/>
              </a:rPr>
              <a:t>Vereinsermessen</a:t>
            </a:r>
            <a:r>
              <a:rPr lang="de-DE" sz="2000" spc="-1" dirty="0">
                <a:solidFill>
                  <a:srgbClr val="004586"/>
                </a:solidFill>
                <a:uFill>
                  <a:solidFill>
                    <a:srgbClr val="FFFFFF"/>
                  </a:solidFill>
                </a:uFill>
                <a:latin typeface="Arial"/>
              </a:rPr>
              <a:t>, welche und </a:t>
            </a:r>
            <a:r>
              <a:rPr lang="de-DE" sz="2000" spc="-1" dirty="0" err="1">
                <a:solidFill>
                  <a:srgbClr val="004586"/>
                </a:solidFill>
                <a:uFill>
                  <a:solidFill>
                    <a:srgbClr val="FFFFFF"/>
                  </a:solidFill>
                </a:uFill>
                <a:latin typeface="Arial"/>
              </a:rPr>
              <a:t>wieviele</a:t>
            </a:r>
            <a:r>
              <a:rPr lang="de-DE" sz="2000" spc="-1" dirty="0">
                <a:solidFill>
                  <a:srgbClr val="004586"/>
                </a:solidFill>
                <a:uFill>
                  <a:solidFill>
                    <a:srgbClr val="FFFFFF"/>
                  </a:solidFill>
                </a:uFill>
                <a:latin typeface="Arial"/>
              </a:rPr>
              <a:t> Maßnahmen zum </a:t>
            </a:r>
            <a:r>
              <a:rPr lang="de-DE" sz="2000" spc="-1" dirty="0" smtClean="0">
                <a:solidFill>
                  <a:srgbClr val="004586"/>
                </a:solidFill>
                <a:uFill>
                  <a:solidFill>
                    <a:srgbClr val="FFFFFF"/>
                  </a:solidFill>
                </a:uFill>
                <a:latin typeface="Arial"/>
              </a:rPr>
              <a:t>Schutz </a:t>
            </a:r>
            <a:r>
              <a:rPr lang="de-DE" sz="2000" spc="-1" dirty="0">
                <a:solidFill>
                  <a:srgbClr val="004586"/>
                </a:solidFill>
                <a:uFill>
                  <a:solidFill>
                    <a:srgbClr val="FFFFFF"/>
                  </a:solidFill>
                </a:uFill>
                <a:latin typeface="Arial"/>
              </a:rPr>
              <a:t>der Daten angewandt </a:t>
            </a:r>
            <a:r>
              <a:rPr lang="de-DE" sz="2000" spc="-1" dirty="0" smtClean="0">
                <a:solidFill>
                  <a:srgbClr val="004586"/>
                </a:solidFill>
                <a:uFill>
                  <a:solidFill>
                    <a:srgbClr val="FFFFFF"/>
                  </a:solidFill>
                </a:uFill>
                <a:latin typeface="Arial"/>
              </a:rPr>
              <a:t>werden. Es hängt </a:t>
            </a:r>
            <a:r>
              <a:rPr lang="de-DE" sz="2000" spc="-1" dirty="0">
                <a:solidFill>
                  <a:srgbClr val="004586"/>
                </a:solidFill>
                <a:uFill>
                  <a:solidFill>
                    <a:srgbClr val="FFFFFF"/>
                  </a:solidFill>
                </a:uFill>
                <a:latin typeface="Arial"/>
              </a:rPr>
              <a:t>maßgeblich </a:t>
            </a:r>
            <a:r>
              <a:rPr lang="de-DE" sz="2000" spc="-1" dirty="0" smtClean="0">
                <a:solidFill>
                  <a:srgbClr val="004586"/>
                </a:solidFill>
                <a:uFill>
                  <a:solidFill>
                    <a:srgbClr val="FFFFFF"/>
                  </a:solidFill>
                </a:uFill>
                <a:latin typeface="Arial"/>
              </a:rPr>
              <a:t>davon </a:t>
            </a:r>
            <a:r>
              <a:rPr lang="de-DE" sz="2000" spc="-1" dirty="0">
                <a:solidFill>
                  <a:srgbClr val="004586"/>
                </a:solidFill>
                <a:uFill>
                  <a:solidFill>
                    <a:srgbClr val="FFFFFF"/>
                  </a:solidFill>
                </a:uFill>
                <a:latin typeface="Arial"/>
              </a:rPr>
              <a:t>ab, wie hoch das Risiko einer Datenschutzverletzung ist und wie sensibel die Daten sind, mit denen gearbeitet wird.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Je </a:t>
            </a:r>
            <a:r>
              <a:rPr lang="de-DE" sz="2000" spc="-1" dirty="0">
                <a:solidFill>
                  <a:srgbClr val="004586"/>
                </a:solidFill>
                <a:uFill>
                  <a:solidFill>
                    <a:srgbClr val="FFFFFF"/>
                  </a:solidFill>
                </a:uFill>
                <a:latin typeface="Arial"/>
              </a:rPr>
              <a:t>höher das Risiko einer </a:t>
            </a:r>
            <a:r>
              <a:rPr lang="de-DE" sz="2000" spc="-1" dirty="0" smtClean="0">
                <a:solidFill>
                  <a:srgbClr val="004586"/>
                </a:solidFill>
                <a:uFill>
                  <a:solidFill>
                    <a:srgbClr val="FFFFFF"/>
                  </a:solidFill>
                </a:uFill>
                <a:latin typeface="Arial"/>
              </a:rPr>
              <a:t>Datenschutzverletzung, </a:t>
            </a:r>
            <a:r>
              <a:rPr lang="de-DE" sz="2000" spc="-1" dirty="0">
                <a:solidFill>
                  <a:srgbClr val="004586"/>
                </a:solidFill>
                <a:uFill>
                  <a:solidFill>
                    <a:srgbClr val="FFFFFF"/>
                  </a:solidFill>
                </a:uFill>
                <a:latin typeface="Arial"/>
              </a:rPr>
              <a:t>umso </a:t>
            </a:r>
            <a:r>
              <a:rPr lang="de-DE" sz="2000" spc="-1" dirty="0" smtClean="0">
                <a:solidFill>
                  <a:srgbClr val="004586"/>
                </a:solidFill>
                <a:uFill>
                  <a:solidFill>
                    <a:srgbClr val="FFFFFF"/>
                  </a:solidFill>
                </a:uFill>
                <a:latin typeface="Arial"/>
              </a:rPr>
              <a:t>höhere </a:t>
            </a:r>
            <a:r>
              <a:rPr lang="de-DE" sz="2000" spc="-1" dirty="0">
                <a:solidFill>
                  <a:srgbClr val="004586"/>
                </a:solidFill>
                <a:uFill>
                  <a:solidFill>
                    <a:srgbClr val="FFFFFF"/>
                  </a:solidFill>
                </a:uFill>
                <a:latin typeface="Arial"/>
              </a:rPr>
              <a:t>Implementierungskosten und umfangreichere S</a:t>
            </a:r>
            <a:r>
              <a:rPr lang="de-DE" sz="2000" spc="-1" dirty="0" smtClean="0">
                <a:solidFill>
                  <a:srgbClr val="004586"/>
                </a:solidFill>
                <a:uFill>
                  <a:solidFill>
                    <a:srgbClr val="FFFFFF"/>
                  </a:solidFill>
                </a:uFill>
                <a:latin typeface="Arial"/>
              </a:rPr>
              <a:t>chutzmaßnahmen sind zu ergreifen.  </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10187647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832092"/>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f</a:t>
            </a:r>
            <a:r>
              <a:rPr lang="de-DE" sz="2800" b="1" spc="-1" dirty="0" smtClean="0">
                <a:solidFill>
                  <a:srgbClr val="004586"/>
                </a:solidFill>
                <a:uFill>
                  <a:solidFill>
                    <a:srgbClr val="FFFFFF"/>
                  </a:solidFill>
                </a:uFill>
                <a:latin typeface="Arial"/>
              </a:rPr>
              <a:t>) Ist ein </a:t>
            </a:r>
            <a:r>
              <a:rPr lang="de-DE" sz="2800" b="1" spc="-1" dirty="0">
                <a:solidFill>
                  <a:srgbClr val="004586"/>
                </a:solidFill>
                <a:uFill>
                  <a:solidFill>
                    <a:srgbClr val="FFFFFF"/>
                  </a:solidFill>
                </a:uFill>
                <a:latin typeface="Arial"/>
              </a:rPr>
              <a:t>D</a:t>
            </a:r>
            <a:r>
              <a:rPr lang="de-DE" sz="2800" b="1" spc="-1" dirty="0" smtClean="0">
                <a:solidFill>
                  <a:srgbClr val="004586"/>
                </a:solidFill>
                <a:uFill>
                  <a:solidFill>
                    <a:srgbClr val="FFFFFF"/>
                  </a:solidFill>
                </a:uFill>
                <a:latin typeface="Arial"/>
              </a:rPr>
              <a:t>atenschutzbeauftragter erforderlich?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Verantwortlich </a:t>
            </a:r>
            <a:r>
              <a:rPr lang="de-DE" sz="2000" spc="-1" dirty="0">
                <a:solidFill>
                  <a:srgbClr val="004586"/>
                </a:solidFill>
                <a:uFill>
                  <a:solidFill>
                    <a:srgbClr val="FFFFFF"/>
                  </a:solidFill>
                </a:uFill>
                <a:latin typeface="Arial"/>
              </a:rPr>
              <a:t>für den Schutz personenbezogener Daten ist der Vorstand.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Wenn </a:t>
            </a:r>
            <a:r>
              <a:rPr lang="de-DE" sz="2000" spc="-1" dirty="0">
                <a:solidFill>
                  <a:srgbClr val="004586"/>
                </a:solidFill>
                <a:uFill>
                  <a:solidFill>
                    <a:srgbClr val="FFFFFF"/>
                  </a:solidFill>
                </a:uFill>
                <a:latin typeface="Arial"/>
              </a:rPr>
              <a:t>mindestens </a:t>
            </a:r>
            <a:r>
              <a:rPr lang="de-DE" sz="2000" spc="-1" dirty="0" smtClean="0">
                <a:solidFill>
                  <a:srgbClr val="004586"/>
                </a:solidFill>
                <a:uFill>
                  <a:solidFill>
                    <a:srgbClr val="FFFFFF"/>
                  </a:solidFill>
                </a:uFill>
                <a:latin typeface="Arial"/>
              </a:rPr>
              <a:t>20 </a:t>
            </a:r>
            <a:r>
              <a:rPr lang="de-DE" sz="2000" spc="-1" dirty="0">
                <a:solidFill>
                  <a:srgbClr val="004586"/>
                </a:solidFill>
                <a:uFill>
                  <a:solidFill>
                    <a:srgbClr val="FFFFFF"/>
                  </a:solidFill>
                </a:uFill>
                <a:latin typeface="Arial"/>
              </a:rPr>
              <a:t>Personen im Verein </a:t>
            </a:r>
            <a:r>
              <a:rPr lang="de-DE" sz="2000" b="1" spc="-1" dirty="0">
                <a:solidFill>
                  <a:srgbClr val="004586"/>
                </a:solidFill>
                <a:uFill>
                  <a:solidFill>
                    <a:srgbClr val="FFFFFF"/>
                  </a:solidFill>
                </a:uFill>
                <a:latin typeface="Arial"/>
              </a:rPr>
              <a:t>ständig</a:t>
            </a:r>
            <a:r>
              <a:rPr lang="de-DE" sz="2000" spc="-1" dirty="0">
                <a:solidFill>
                  <a:srgbClr val="004586"/>
                </a:solidFill>
                <a:uFill>
                  <a:solidFill>
                    <a:srgbClr val="FFFFFF"/>
                  </a:solidFill>
                </a:uFill>
                <a:latin typeface="Arial"/>
              </a:rPr>
              <a:t> mit der automatisierten Verarbeitung von personenbezogenen Daten beschäftigt sind, müssen Sie einen Datenschutzbeauftragten im Verein bestellen. Nach Bestellung eines Datenschutzbeauftragten müssen Sie diesen der </a:t>
            </a:r>
            <a:r>
              <a:rPr lang="de-DE" sz="2000" spc="-1" dirty="0">
                <a:solidFill>
                  <a:srgbClr val="004586"/>
                </a:solidFill>
                <a:uFill>
                  <a:solidFill>
                    <a:srgbClr val="FFFFFF"/>
                  </a:solidFill>
                </a:uFill>
                <a:latin typeface="Arial"/>
                <a:hlinkClick r:id="rId3"/>
              </a:rPr>
              <a:t>zuständigen Aufsichtsbehörde</a:t>
            </a:r>
            <a:r>
              <a:rPr lang="de-DE" sz="2000" spc="-1" dirty="0">
                <a:solidFill>
                  <a:srgbClr val="004586"/>
                </a:solidFill>
                <a:uFill>
                  <a:solidFill>
                    <a:srgbClr val="FFFFFF"/>
                  </a:solidFill>
                </a:uFill>
                <a:latin typeface="Arial"/>
              </a:rPr>
              <a:t> namentlich melden.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Der Datenschutzbeauftragte kontrolliert nicht nur die Einhaltung der datenschutzrechtlichen Bestimmungen, sondern unterstützt und berät auch den Vorstand und die Mitarbeiter/innen im Umgang mit personenbezogenen Daten</a:t>
            </a:r>
            <a:r>
              <a:rPr lang="de-DE" sz="2000" spc="-1" dirty="0" smtClean="0">
                <a:solidFill>
                  <a:srgbClr val="004586"/>
                </a:solidFill>
                <a:uFill>
                  <a:solidFill>
                    <a:srgbClr val="FFFFFF"/>
                  </a:solidFill>
                </a:uFill>
                <a:latin typeface="Arial"/>
              </a:rPr>
              <a:t>.</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467299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59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293209"/>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f</a:t>
            </a:r>
            <a:r>
              <a:rPr lang="de-DE" sz="2800" b="1" spc="-1" dirty="0" smtClean="0">
                <a:solidFill>
                  <a:srgbClr val="004586"/>
                </a:solidFill>
                <a:uFill>
                  <a:solidFill>
                    <a:srgbClr val="FFFFFF"/>
                  </a:solidFill>
                </a:uFill>
                <a:latin typeface="Arial"/>
              </a:rPr>
              <a:t>) Ist ein </a:t>
            </a:r>
            <a:r>
              <a:rPr lang="de-DE" sz="2800" b="1" spc="-1" dirty="0">
                <a:solidFill>
                  <a:srgbClr val="004586"/>
                </a:solidFill>
                <a:uFill>
                  <a:solidFill>
                    <a:srgbClr val="FFFFFF"/>
                  </a:solidFill>
                </a:uFill>
                <a:latin typeface="Arial"/>
              </a:rPr>
              <a:t>D</a:t>
            </a:r>
            <a:r>
              <a:rPr lang="de-DE" sz="2800" b="1" spc="-1" dirty="0" smtClean="0">
                <a:solidFill>
                  <a:srgbClr val="004586"/>
                </a:solidFill>
                <a:uFill>
                  <a:solidFill>
                    <a:srgbClr val="FFFFFF"/>
                  </a:solidFill>
                </a:uFill>
                <a:latin typeface="Arial"/>
              </a:rPr>
              <a:t>atenschutzbeauftragter erforderlich?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Aus </a:t>
            </a:r>
            <a:r>
              <a:rPr lang="de-DE" sz="2000" spc="-1" dirty="0">
                <a:solidFill>
                  <a:srgbClr val="004586"/>
                </a:solidFill>
                <a:uFill>
                  <a:solidFill>
                    <a:srgbClr val="FFFFFF"/>
                  </a:solidFill>
                </a:uFill>
                <a:latin typeface="Arial"/>
              </a:rPr>
              <a:t>der Praxis: </a:t>
            </a:r>
          </a:p>
          <a:p>
            <a:pPr lvl="0"/>
            <a:r>
              <a:rPr lang="de-DE" sz="2000" spc="-1" dirty="0">
                <a:solidFill>
                  <a:srgbClr val="004586"/>
                </a:solidFill>
                <a:uFill>
                  <a:solidFill>
                    <a:srgbClr val="FFFFFF"/>
                  </a:solidFill>
                </a:uFill>
                <a:latin typeface="Arial"/>
              </a:rPr>
              <a:t>Wenn in Ihrem Verein lediglich der Vorsitzende, der Schatzmeister, der Sportleiter und zwei Übungsleiter Zugang zu personenbezogenen Daten haben, muss kein Datenschutzbeauftragter benannt werden. Dennoch hat der Verein die datenschutzrechtlichen Regelungen zu beachten. Dann liegt die Verantwortung beim Vorstand nach § 26 BGB und Sie müssen sich vergewissern, dass Sie über das rechtliche und technische Knowhow verfügen.</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818348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1183" y="319605"/>
            <a:ext cx="8604448" cy="1015663"/>
          </a:xfrm>
          <a:prstGeom prst="rect">
            <a:avLst/>
          </a:prstGeom>
        </p:spPr>
        <p:txBody>
          <a:bodyPr wrap="square">
            <a:spAutoFit/>
          </a:bodyPr>
          <a:lstStyle/>
          <a:p>
            <a:endParaRPr lang="de-DE" b="1" dirty="0" smtClean="0"/>
          </a:p>
          <a:p>
            <a:r>
              <a:rPr lang="de-DE" sz="2400" b="1" dirty="0"/>
              <a:t>Beispiel für Öffnungsklausel </a:t>
            </a:r>
          </a:p>
          <a:p>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
        <p:nvSpPr>
          <p:cNvPr id="9" name="TextShape 4"/>
          <p:cNvSpPr txBox="1"/>
          <p:nvPr/>
        </p:nvSpPr>
        <p:spPr>
          <a:xfrm>
            <a:off x="305956" y="1148040"/>
            <a:ext cx="9071640" cy="5233288"/>
          </a:xfrm>
          <a:prstGeom prst="rect">
            <a:avLst/>
          </a:prstGeom>
          <a:noFill/>
          <a:ln>
            <a:noFill/>
          </a:ln>
        </p:spPr>
        <p:txBody>
          <a:bodyPr lIns="0" tIns="0" rIns="0" bIns="0"/>
          <a:lstStyle/>
          <a:p>
            <a:pPr marL="108000">
              <a:buClr>
                <a:srgbClr val="000000"/>
              </a:buClr>
              <a:buSzPct val="45000"/>
            </a:pPr>
            <a:r>
              <a:rPr lang="de-DE" sz="2800" b="0" strike="noStrike" spc="-1" dirty="0">
                <a:solidFill>
                  <a:srgbClr val="004586"/>
                </a:solidFill>
                <a:uFill>
                  <a:solidFill>
                    <a:srgbClr val="FFFFFF"/>
                  </a:solidFill>
                </a:uFill>
                <a:latin typeface="Arial"/>
              </a:rPr>
              <a:t>Artikel 37 </a:t>
            </a:r>
            <a:r>
              <a:rPr lang="de-DE" sz="2800" b="1" strike="noStrike" spc="-1" dirty="0">
                <a:solidFill>
                  <a:srgbClr val="004586"/>
                </a:solidFill>
                <a:uFill>
                  <a:solidFill>
                    <a:srgbClr val="FFFFFF"/>
                  </a:solidFill>
                </a:uFill>
                <a:latin typeface="Arial"/>
              </a:rPr>
              <a:t>DSGVO</a:t>
            </a:r>
            <a:r>
              <a:rPr lang="de-DE" sz="2800" b="0" strike="noStrike" spc="-1" dirty="0">
                <a:solidFill>
                  <a:srgbClr val="004586"/>
                </a:solidFill>
                <a:uFill>
                  <a:solidFill>
                    <a:srgbClr val="FFFFFF"/>
                  </a:solidFill>
                </a:uFill>
                <a:latin typeface="Arial"/>
              </a:rPr>
              <a:t>: </a:t>
            </a:r>
            <a:endParaRPr lang="de-DE" sz="2800" b="0" strike="noStrike" spc="-1" dirty="0" smtClean="0">
              <a:solidFill>
                <a:srgbClr val="004586"/>
              </a:solidFill>
              <a:uFill>
                <a:solidFill>
                  <a:srgbClr val="FFFFFF"/>
                </a:solidFill>
              </a:uFill>
              <a:latin typeface="Arial"/>
            </a:endParaRPr>
          </a:p>
          <a:p>
            <a:pPr marL="108000">
              <a:buClr>
                <a:srgbClr val="000000"/>
              </a:buClr>
              <a:buSzPct val="45000"/>
            </a:pPr>
            <a:r>
              <a:rPr lang="de-DE" sz="2800" b="0" strike="noStrike" spc="-1" dirty="0" smtClean="0">
                <a:solidFill>
                  <a:srgbClr val="004586"/>
                </a:solidFill>
                <a:uFill>
                  <a:solidFill>
                    <a:srgbClr val="FFFFFF"/>
                  </a:solidFill>
                </a:uFill>
                <a:latin typeface="Arial"/>
              </a:rPr>
              <a:t>Benennung </a:t>
            </a:r>
            <a:r>
              <a:rPr lang="de-DE" sz="2800" b="0" strike="noStrike" spc="-1" dirty="0">
                <a:solidFill>
                  <a:srgbClr val="004586"/>
                </a:solidFill>
                <a:uFill>
                  <a:solidFill>
                    <a:srgbClr val="FFFFFF"/>
                  </a:solidFill>
                </a:uFill>
                <a:latin typeface="Arial"/>
              </a:rPr>
              <a:t>eines </a:t>
            </a:r>
            <a:r>
              <a:rPr lang="de-DE" sz="2800" b="0" strike="noStrike" spc="-1" dirty="0">
                <a:solidFill>
                  <a:srgbClr val="FF420E"/>
                </a:solidFill>
                <a:uFill>
                  <a:solidFill>
                    <a:srgbClr val="FFFFFF"/>
                  </a:solidFill>
                </a:uFill>
                <a:latin typeface="Arial"/>
              </a:rPr>
              <a:t>Datenschutzbeauftragten</a:t>
            </a:r>
            <a:endParaRPr lang="x-none" sz="2800" b="0" strike="noStrike"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b="0" strike="noStrike" spc="-1" dirty="0">
                <a:solidFill>
                  <a:srgbClr val="004586"/>
                </a:solidFill>
                <a:uFill>
                  <a:solidFill>
                    <a:srgbClr val="FFFFFF"/>
                  </a:solidFill>
                </a:uFill>
                <a:latin typeface="Arial"/>
              </a:rPr>
              <a:t>Diverse Regelungen ….</a:t>
            </a:r>
            <a:endParaRPr lang="x-none" sz="2600" b="0" strike="noStrike"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b="0" strike="noStrike" spc="-1" dirty="0">
                <a:solidFill>
                  <a:srgbClr val="004586"/>
                </a:solidFill>
                <a:uFill>
                  <a:solidFill>
                    <a:srgbClr val="FFFFFF"/>
                  </a:solidFill>
                </a:uFill>
                <a:latin typeface="Arial"/>
              </a:rPr>
              <a:t>Öffnungsklausel: ...Absatz 4 Satz 1</a:t>
            </a:r>
            <a:r>
              <a:rPr lang="de-DE" sz="2600" b="0" strike="noStrike" spc="-1" dirty="0" smtClean="0">
                <a:solidFill>
                  <a:srgbClr val="004586"/>
                </a:solidFill>
                <a:uFill>
                  <a:solidFill>
                    <a:srgbClr val="FFFFFF"/>
                  </a:solidFill>
                </a:uFill>
                <a:latin typeface="Arial"/>
              </a:rPr>
              <a:t>:</a:t>
            </a:r>
            <a:endParaRPr lang="de-DE" sz="2200" spc="-1" dirty="0">
              <a:solidFill>
                <a:srgbClr val="004586"/>
              </a:solidFill>
              <a:uFill>
                <a:solidFill>
                  <a:srgbClr val="FFFFFF"/>
                </a:solidFill>
              </a:uFill>
              <a:latin typeface="Arial"/>
            </a:endParaRPr>
          </a:p>
          <a:p>
            <a:pPr marL="1008000" lvl="2">
              <a:buClr>
                <a:srgbClr val="000000"/>
              </a:buClr>
              <a:buSzPct val="75000"/>
            </a:pPr>
            <a:r>
              <a:rPr lang="de-DE" sz="2200" b="0" strike="noStrike" spc="-1" dirty="0" smtClean="0">
                <a:solidFill>
                  <a:srgbClr val="004586"/>
                </a:solidFill>
                <a:uFill>
                  <a:solidFill>
                    <a:srgbClr val="FFFFFF"/>
                  </a:solidFill>
                </a:uFill>
                <a:latin typeface="Arial"/>
              </a:rPr>
              <a:t>... </a:t>
            </a:r>
            <a:r>
              <a:rPr lang="de-DE" sz="2200" b="0" strike="noStrike" spc="-1" dirty="0">
                <a:solidFill>
                  <a:srgbClr val="004586"/>
                </a:solidFill>
                <a:uFill>
                  <a:solidFill>
                    <a:srgbClr val="FFFFFF"/>
                  </a:solidFill>
                </a:uFill>
                <a:latin typeface="Arial"/>
              </a:rPr>
              <a:t>einen DSB benennen; </a:t>
            </a:r>
            <a:r>
              <a:rPr lang="de-DE" sz="2200" b="0" strike="noStrike" spc="-1" dirty="0">
                <a:solidFill>
                  <a:srgbClr val="FF420E"/>
                </a:solidFill>
                <a:uFill>
                  <a:solidFill>
                    <a:srgbClr val="FFFFFF"/>
                  </a:solidFill>
                </a:uFill>
                <a:latin typeface="Arial"/>
              </a:rPr>
              <a:t>falls dies nach dem Recht der Union oder der Mitgliedstaaten vorgeschrieben ist</a:t>
            </a:r>
            <a:r>
              <a:rPr lang="de-DE" sz="2200" b="0" strike="noStrike" spc="-1" dirty="0">
                <a:solidFill>
                  <a:srgbClr val="004586"/>
                </a:solidFill>
                <a:uFill>
                  <a:solidFill>
                    <a:srgbClr val="FFFFFF"/>
                  </a:solidFill>
                </a:uFill>
                <a:latin typeface="Arial"/>
              </a:rPr>
              <a:t>, müssen sie einen solchen benennen</a:t>
            </a:r>
            <a:endParaRPr lang="x-none" sz="2200" b="0" strike="noStrike" spc="-1">
              <a:solidFill>
                <a:srgbClr val="004586"/>
              </a:solidFill>
              <a:uFill>
                <a:solidFill>
                  <a:srgbClr val="FFFFFF"/>
                </a:solidFill>
              </a:uFill>
              <a:latin typeface="Arial"/>
            </a:endParaRPr>
          </a:p>
          <a:p>
            <a:pPr marL="108000">
              <a:buClr>
                <a:srgbClr val="000000"/>
              </a:buClr>
              <a:buSzPct val="45000"/>
            </a:pPr>
            <a:endParaRPr lang="de-DE" sz="2800" b="0" strike="noStrike" spc="-1" dirty="0" smtClean="0">
              <a:solidFill>
                <a:srgbClr val="004586"/>
              </a:solidFill>
              <a:uFill>
                <a:solidFill>
                  <a:srgbClr val="FFFFFF"/>
                </a:solidFill>
              </a:uFill>
              <a:latin typeface="Arial"/>
            </a:endParaRPr>
          </a:p>
          <a:p>
            <a:pPr marL="108000">
              <a:buClr>
                <a:srgbClr val="000000"/>
              </a:buClr>
              <a:buSzPct val="45000"/>
            </a:pPr>
            <a:r>
              <a:rPr lang="de-DE" sz="2800" b="0" strike="noStrike" spc="-1" dirty="0" smtClean="0">
                <a:solidFill>
                  <a:srgbClr val="004586"/>
                </a:solidFill>
                <a:uFill>
                  <a:solidFill>
                    <a:srgbClr val="FFFFFF"/>
                  </a:solidFill>
                </a:uFill>
                <a:latin typeface="Arial"/>
              </a:rPr>
              <a:t>§ </a:t>
            </a:r>
            <a:r>
              <a:rPr lang="de-DE" sz="2800" b="0" strike="noStrike" spc="-1" dirty="0">
                <a:solidFill>
                  <a:srgbClr val="004586"/>
                </a:solidFill>
                <a:uFill>
                  <a:solidFill>
                    <a:srgbClr val="FFFFFF"/>
                  </a:solidFill>
                </a:uFill>
                <a:latin typeface="Arial"/>
              </a:rPr>
              <a:t>38 Abs. 1 Satz 1 </a:t>
            </a:r>
            <a:r>
              <a:rPr lang="de-DE" sz="2800" b="1" strike="noStrike" spc="-1" dirty="0">
                <a:solidFill>
                  <a:srgbClr val="004586"/>
                </a:solidFill>
                <a:uFill>
                  <a:solidFill>
                    <a:srgbClr val="FFFFFF"/>
                  </a:solidFill>
                </a:uFill>
                <a:latin typeface="Arial"/>
              </a:rPr>
              <a:t>BDSG-neu:</a:t>
            </a:r>
            <a:endParaRPr lang="x-none" sz="2800" b="0" strike="noStrike"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b="0" strike="noStrike" spc="-1" dirty="0">
                <a:solidFill>
                  <a:srgbClr val="004586"/>
                </a:solidFill>
                <a:uFill>
                  <a:solidFill>
                    <a:srgbClr val="FFFFFF"/>
                  </a:solidFill>
                </a:uFill>
                <a:latin typeface="Arial"/>
              </a:rPr>
              <a:t>...benennt der Verantwortliche [..] eine/n Datenschutzbeauftragte/n, soweit sie in der  Regel  mindestens </a:t>
            </a:r>
            <a:r>
              <a:rPr lang="de-DE" sz="2600" b="0" u="sng" strike="noStrike" spc="-1" dirty="0">
                <a:solidFill>
                  <a:srgbClr val="FF420E"/>
                </a:solidFill>
                <a:uFill>
                  <a:solidFill>
                    <a:srgbClr val="FFFFFF"/>
                  </a:solidFill>
                </a:uFill>
                <a:latin typeface="Arial"/>
              </a:rPr>
              <a:t>zehn Personen</a:t>
            </a:r>
            <a:r>
              <a:rPr lang="de-DE" sz="2600" b="0" strike="noStrike" spc="-1" dirty="0">
                <a:solidFill>
                  <a:srgbClr val="004586"/>
                </a:solidFill>
                <a:uFill>
                  <a:solidFill>
                    <a:srgbClr val="FFFFFF"/>
                  </a:solidFill>
                </a:uFill>
                <a:latin typeface="Arial"/>
              </a:rPr>
              <a:t> ständig mit der Verarbeitung personenbezogener Daten beschäftigen.</a:t>
            </a:r>
            <a:endParaRPr lang="x-none" sz="2600" b="0" strike="noStrike" spc="-1">
              <a:solidFill>
                <a:srgbClr val="004586"/>
              </a:solidFill>
              <a:uFill>
                <a:solidFill>
                  <a:srgbClr val="FFFFFF"/>
                </a:solidFill>
              </a:uFill>
              <a:latin typeface="Arial"/>
            </a:endParaRPr>
          </a:p>
        </p:txBody>
      </p:sp>
    </p:spTree>
    <p:extLst>
      <p:ext uri="{BB962C8B-B14F-4D97-AF65-F5344CB8AC3E}">
        <p14:creationId xmlns:p14="http://schemas.microsoft.com/office/powerpoint/2010/main" val="401459438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955203"/>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g) Gibt es ein </a:t>
            </a:r>
            <a:r>
              <a:rPr lang="de-DE" sz="2800" b="1" spc="-1" dirty="0">
                <a:solidFill>
                  <a:srgbClr val="004586"/>
                </a:solidFill>
                <a:uFill>
                  <a:solidFill>
                    <a:srgbClr val="FFFFFF"/>
                  </a:solidFill>
                </a:uFill>
                <a:latin typeface="Arial"/>
              </a:rPr>
              <a:t>V</a:t>
            </a:r>
            <a:r>
              <a:rPr lang="de-DE" sz="2800" b="1" spc="-1" dirty="0" smtClean="0">
                <a:solidFill>
                  <a:srgbClr val="004586"/>
                </a:solidFill>
                <a:uFill>
                  <a:solidFill>
                    <a:srgbClr val="FFFFFF"/>
                  </a:solidFill>
                </a:uFill>
                <a:latin typeface="Arial"/>
              </a:rPr>
              <a:t>erzeichnis der Verarbeitungstätigkeiten in Ihrem Verein?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ist davon auszugehen, dass auch Vereine ein Verzeichnis aller Verarbeitungstätigkeiten erstellen und regelmäßig aktualisieren müssen, da bereits die Mitgliederverwaltung im Verein in der Regel systematisch und nicht nur gelegentlich erfolgt.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 </a:t>
            </a:r>
            <a:r>
              <a:rPr lang="de-DE" sz="2000" spc="-1" dirty="0">
                <a:solidFill>
                  <a:srgbClr val="004586"/>
                </a:solidFill>
                <a:uFill>
                  <a:solidFill>
                    <a:srgbClr val="FFFFFF"/>
                  </a:solidFill>
                </a:uFill>
                <a:latin typeface="Arial"/>
              </a:rPr>
              <a:t>solches Verfahrensverzeichnis kann z.B. in Form einer tabellarischen Auflistung erfolgen, in der Sie neben den wichtigsten Eckdaten zum Verein und den Verantwortlichen z.B. auch Informationen darüber aufführen, von welchen Personen welche personenbezogenen Daten zu welchen Zwecken auf welcher Grundlage von wem im Verein verarbeitet werden. Wir stellen Ihnen ein Muster eines </a:t>
            </a:r>
            <a:r>
              <a:rPr lang="de-DE" sz="2000" spc="-1" dirty="0">
                <a:solidFill>
                  <a:srgbClr val="004586"/>
                </a:solidFill>
                <a:uFill>
                  <a:solidFill>
                    <a:srgbClr val="FFFFFF"/>
                  </a:solidFill>
                </a:uFill>
                <a:latin typeface="Arial"/>
                <a:hlinkClick r:id="rId3"/>
              </a:rPr>
              <a:t>Verzeichnisses der </a:t>
            </a:r>
            <a:r>
              <a:rPr lang="de-DE" sz="2000" spc="-1" dirty="0" smtClean="0">
                <a:solidFill>
                  <a:srgbClr val="004586"/>
                </a:solidFill>
                <a:uFill>
                  <a:solidFill>
                    <a:srgbClr val="FFFFFF"/>
                  </a:solidFill>
                </a:uFill>
                <a:latin typeface="Arial"/>
                <a:hlinkClick r:id="rId3"/>
              </a:rPr>
              <a:t>Verarbeitungstätig-</a:t>
            </a:r>
            <a:r>
              <a:rPr lang="de-DE" sz="2000" spc="-1" dirty="0" err="1" smtClean="0">
                <a:solidFill>
                  <a:srgbClr val="004586"/>
                </a:solidFill>
                <a:uFill>
                  <a:solidFill>
                    <a:srgbClr val="FFFFFF"/>
                  </a:solidFill>
                </a:uFill>
                <a:latin typeface="Arial"/>
                <a:hlinkClick r:id="rId3"/>
              </a:rPr>
              <a:t>keiten</a:t>
            </a:r>
            <a:r>
              <a:rPr lang="de-DE" sz="2000" spc="-1" dirty="0" smtClean="0">
                <a:solidFill>
                  <a:srgbClr val="004586"/>
                </a:solidFill>
                <a:uFill>
                  <a:solidFill>
                    <a:srgbClr val="FFFFFF"/>
                  </a:solidFill>
                </a:uFill>
                <a:latin typeface="Arial"/>
              </a:rPr>
              <a:t> </a:t>
            </a:r>
            <a:r>
              <a:rPr lang="de-DE" sz="2000" spc="-1" dirty="0">
                <a:solidFill>
                  <a:srgbClr val="004586"/>
                </a:solidFill>
                <a:uFill>
                  <a:solidFill>
                    <a:srgbClr val="FFFFFF"/>
                  </a:solidFill>
                </a:uFill>
                <a:latin typeface="Arial"/>
              </a:rPr>
              <a:t>für Ihre Tätigkeiten im Verein und ein Muster für ein </a:t>
            </a:r>
            <a:r>
              <a:rPr lang="de-DE" sz="2000" spc="-1" dirty="0">
                <a:solidFill>
                  <a:srgbClr val="004586"/>
                </a:solidFill>
                <a:uFill>
                  <a:solidFill>
                    <a:srgbClr val="FFFFFF"/>
                  </a:solidFill>
                </a:uFill>
                <a:latin typeface="Arial"/>
                <a:hlinkClick r:id="rId3"/>
              </a:rPr>
              <a:t>Verzeichnis von Verarbeitungstätigkeiten bei einer Auftragsbearbeitung</a:t>
            </a:r>
            <a:r>
              <a:rPr lang="de-DE" sz="2000" spc="-1" dirty="0">
                <a:solidFill>
                  <a:srgbClr val="004586"/>
                </a:solidFill>
                <a:uFill>
                  <a:solidFill>
                    <a:srgbClr val="FFFFFF"/>
                  </a:solidFill>
                </a:uFill>
                <a:latin typeface="Arial"/>
              </a:rPr>
              <a:t> zur Verfügung.</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98069337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847207"/>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h) Sind alle Personen, die Ihrem Verein personen-bezogene Daten bearbeiten, auf das </a:t>
            </a:r>
            <a:r>
              <a:rPr lang="de-DE" sz="2800" b="1" spc="-1" dirty="0">
                <a:solidFill>
                  <a:srgbClr val="004586"/>
                </a:solidFill>
                <a:uFill>
                  <a:solidFill>
                    <a:srgbClr val="FFFFFF"/>
                  </a:solidFill>
                </a:uFill>
                <a:latin typeface="Arial"/>
              </a:rPr>
              <a:t>D</a:t>
            </a:r>
            <a:r>
              <a:rPr lang="de-DE" sz="2800" b="1" spc="-1" dirty="0" smtClean="0">
                <a:solidFill>
                  <a:srgbClr val="004586"/>
                </a:solidFill>
                <a:uFill>
                  <a:solidFill>
                    <a:srgbClr val="FFFFFF"/>
                  </a:solidFill>
                </a:uFill>
                <a:latin typeface="Arial"/>
              </a:rPr>
              <a:t>atengeheimnis verpflichtet?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Jeder</a:t>
            </a:r>
            <a:r>
              <a:rPr lang="de-DE" sz="2000" spc="-1" dirty="0">
                <a:solidFill>
                  <a:srgbClr val="004586"/>
                </a:solidFill>
                <a:uFill>
                  <a:solidFill>
                    <a:srgbClr val="FFFFFF"/>
                  </a:solidFill>
                </a:uFill>
                <a:latin typeface="Arial"/>
              </a:rPr>
              <a:t>, der im Auftrag Ihres Vereins mit personenbezogenen Daten in Berührung kommt, muss auf das Datengeheimnis schriftlich verpflichtet werden. Dazu sollten Sie ein entsprechendes Formblatt vorbereiten und per Unterschrift die Inhalte bestätigen lassen. Die Verpflichtungserklärung sensibilisiert die Mitarbeiter im Umgang mit den personenbezogenen Daten. Hier finden Sie die Vorlage einer </a:t>
            </a:r>
            <a:r>
              <a:rPr lang="de-DE" sz="2000" spc="-1" dirty="0">
                <a:solidFill>
                  <a:srgbClr val="004586"/>
                </a:solidFill>
                <a:uFill>
                  <a:solidFill>
                    <a:srgbClr val="FFFFFF"/>
                  </a:solidFill>
                </a:uFill>
                <a:latin typeface="Arial"/>
                <a:hlinkClick r:id="rId3"/>
              </a:rPr>
              <a:t>Verpflichtungserklärung für ehrenamtliches Personal</a:t>
            </a:r>
            <a:r>
              <a:rPr lang="de-DE" sz="2000" spc="-1" dirty="0">
                <a:solidFill>
                  <a:srgbClr val="004586"/>
                </a:solidFill>
                <a:uFill>
                  <a:solidFill>
                    <a:srgbClr val="FFFFFF"/>
                  </a:solidFill>
                </a:uFill>
                <a:latin typeface="Arial"/>
              </a:rPr>
              <a:t>.</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403532232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724096"/>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i</a:t>
            </a:r>
            <a:r>
              <a:rPr lang="de-DE" sz="2800" b="1" spc="-1" dirty="0" smtClean="0">
                <a:solidFill>
                  <a:srgbClr val="004586"/>
                </a:solidFill>
                <a:uFill>
                  <a:solidFill>
                    <a:srgbClr val="FFFFFF"/>
                  </a:solidFill>
                </a:uFill>
                <a:latin typeface="Arial"/>
              </a:rPr>
              <a:t>) </a:t>
            </a:r>
            <a:r>
              <a:rPr lang="de-DE" sz="2800" b="1" spc="-1" dirty="0">
                <a:solidFill>
                  <a:srgbClr val="004586"/>
                </a:solidFill>
                <a:uFill>
                  <a:solidFill>
                    <a:srgbClr val="FFFFFF"/>
                  </a:solidFill>
                </a:uFill>
                <a:latin typeface="Arial"/>
              </a:rPr>
              <a:t> </a:t>
            </a:r>
            <a:r>
              <a:rPr lang="de-DE" sz="2800" b="1" spc="-1" dirty="0" smtClean="0">
                <a:solidFill>
                  <a:srgbClr val="004586"/>
                </a:solidFill>
                <a:uFill>
                  <a:solidFill>
                    <a:srgbClr val="FFFFFF"/>
                  </a:solidFill>
                </a:uFill>
                <a:latin typeface="Arial"/>
              </a:rPr>
              <a:t>Gibt es einen Ablaufprozess bei Datenpannen und Zuständigkeiten hierzu?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besteht nun auch für Vereine die Pflicht, eine Verletzung des Schutzes personenbezogener Daten unverzüglich und möglichst binnen 72 Stunden, nachdem die Verletzung bekannt wurde, der zuständigen Aufsichtsbehörde zu melden.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Dies </a:t>
            </a:r>
            <a:r>
              <a:rPr lang="de-DE" sz="2000" spc="-1" dirty="0">
                <a:solidFill>
                  <a:srgbClr val="004586"/>
                </a:solidFill>
                <a:uFill>
                  <a:solidFill>
                    <a:srgbClr val="FFFFFF"/>
                  </a:solidFill>
                </a:uFill>
                <a:latin typeface="Arial"/>
              </a:rPr>
              <a:t>bedeutet, dass Sie in Ihrem Verein im Vorfeld </a:t>
            </a:r>
            <a:r>
              <a:rPr lang="de-DE" sz="2000" spc="-1" dirty="0" smtClean="0">
                <a:solidFill>
                  <a:srgbClr val="004586"/>
                </a:solidFill>
                <a:uFill>
                  <a:solidFill>
                    <a:srgbClr val="FFFFFF"/>
                  </a:solidFill>
                </a:uFill>
                <a:latin typeface="Arial"/>
              </a:rPr>
              <a:t>auf eine </a:t>
            </a:r>
            <a:r>
              <a:rPr lang="de-DE" sz="2000" spc="-1" dirty="0" smtClean="0">
                <a:solidFill>
                  <a:srgbClr val="004586"/>
                </a:solidFill>
                <a:uFill>
                  <a:solidFill>
                    <a:srgbClr val="FFFFFF"/>
                  </a:solidFill>
                </a:uFill>
                <a:latin typeface="Arial"/>
                <a:hlinkClick r:id="rId3"/>
              </a:rPr>
              <a:t>Datenpanne</a:t>
            </a:r>
            <a:r>
              <a:rPr lang="de-DE" sz="2000" spc="-1" dirty="0" smtClean="0">
                <a:solidFill>
                  <a:srgbClr val="004586"/>
                </a:solidFill>
                <a:uFill>
                  <a:solidFill>
                    <a:srgbClr val="FFFFFF"/>
                  </a:solidFill>
                </a:uFill>
                <a:latin typeface="Arial"/>
              </a:rPr>
              <a:t> vorbereitet sein sollten und einen </a:t>
            </a:r>
            <a:r>
              <a:rPr lang="de-DE" sz="2000" spc="-1" dirty="0">
                <a:solidFill>
                  <a:srgbClr val="004586"/>
                </a:solidFill>
                <a:uFill>
                  <a:solidFill>
                    <a:srgbClr val="FFFFFF"/>
                  </a:solidFill>
                </a:uFill>
                <a:latin typeface="Arial"/>
              </a:rPr>
              <a:t>Prozessablauf, ein Muster für die Meldung </a:t>
            </a:r>
            <a:r>
              <a:rPr lang="de-DE" sz="2000" spc="-1" dirty="0" smtClean="0">
                <a:solidFill>
                  <a:srgbClr val="004586"/>
                </a:solidFill>
                <a:uFill>
                  <a:solidFill>
                    <a:srgbClr val="FFFFFF"/>
                  </a:solidFill>
                </a:uFill>
                <a:latin typeface="Arial"/>
              </a:rPr>
              <a:t>und </a:t>
            </a:r>
            <a:r>
              <a:rPr lang="de-DE" sz="2000" spc="-1" dirty="0">
                <a:solidFill>
                  <a:srgbClr val="004586"/>
                </a:solidFill>
                <a:uFill>
                  <a:solidFill>
                    <a:srgbClr val="FFFFFF"/>
                  </a:solidFill>
                </a:uFill>
                <a:latin typeface="Arial"/>
              </a:rPr>
              <a:t>die zuständige Person im Verein bestimmen sollten.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2207694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031873"/>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i</a:t>
            </a:r>
            <a:r>
              <a:rPr lang="de-DE" sz="2800" b="1" spc="-1" dirty="0" smtClean="0">
                <a:solidFill>
                  <a:srgbClr val="004586"/>
                </a:solidFill>
                <a:uFill>
                  <a:solidFill>
                    <a:srgbClr val="FFFFFF"/>
                  </a:solidFill>
                </a:uFill>
                <a:latin typeface="Arial"/>
              </a:rPr>
              <a:t>) </a:t>
            </a:r>
            <a:r>
              <a:rPr lang="de-DE" sz="2800" b="1" spc="-1" dirty="0">
                <a:solidFill>
                  <a:srgbClr val="004586"/>
                </a:solidFill>
                <a:uFill>
                  <a:solidFill>
                    <a:srgbClr val="FFFFFF"/>
                  </a:solidFill>
                </a:uFill>
                <a:latin typeface="Arial"/>
              </a:rPr>
              <a:t> </a:t>
            </a:r>
            <a:r>
              <a:rPr lang="de-DE" sz="2800" b="1" spc="-1" dirty="0" smtClean="0">
                <a:solidFill>
                  <a:srgbClr val="004586"/>
                </a:solidFill>
                <a:uFill>
                  <a:solidFill>
                    <a:srgbClr val="FFFFFF"/>
                  </a:solidFill>
                </a:uFill>
                <a:latin typeface="Arial"/>
              </a:rPr>
              <a:t>Gibt es einen Ablaufprozess bei Datenpannen und Zuständigkeiten hierzu?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Aus </a:t>
            </a:r>
            <a:r>
              <a:rPr lang="de-DE" sz="2000" spc="-1" dirty="0">
                <a:solidFill>
                  <a:srgbClr val="004586"/>
                </a:solidFill>
                <a:uFill>
                  <a:solidFill>
                    <a:srgbClr val="FFFFFF"/>
                  </a:solidFill>
                </a:uFill>
                <a:latin typeface="Arial"/>
              </a:rPr>
              <a:t>der Praxis: </a:t>
            </a:r>
          </a:p>
          <a:p>
            <a:pPr lvl="0"/>
            <a:r>
              <a:rPr lang="de-DE" sz="2000" spc="-1" dirty="0">
                <a:solidFill>
                  <a:srgbClr val="004586"/>
                </a:solidFill>
                <a:uFill>
                  <a:solidFill>
                    <a:srgbClr val="FFFFFF"/>
                  </a:solidFill>
                </a:uFill>
                <a:latin typeface="Arial"/>
              </a:rPr>
              <a:t>Legen Sie für Ihren Verein fest, wie im Fall, dass beispielsweise der Vereins-PC oder der Karteikasten mit den Mitgliederdaten aus dem Vereinsheim entwendet wurde, vorgegangen werden soll: </a:t>
            </a:r>
            <a:endParaRPr lang="de-DE" sz="2000" spc="-1" dirty="0" smtClean="0">
              <a:solidFill>
                <a:srgbClr val="004586"/>
              </a:solidFill>
              <a:uFill>
                <a:solidFill>
                  <a:srgbClr val="FFFFFF"/>
                </a:solidFill>
              </a:uFill>
              <a:latin typeface="Arial"/>
            </a:endParaRPr>
          </a:p>
          <a:p>
            <a:pPr marL="342900" lvl="0" indent="-342900">
              <a:buFontTx/>
              <a:buChar char="-"/>
            </a:pPr>
            <a:r>
              <a:rPr lang="de-DE" sz="2000" spc="-1" dirty="0" smtClean="0">
                <a:solidFill>
                  <a:srgbClr val="004586"/>
                </a:solidFill>
                <a:uFill>
                  <a:solidFill>
                    <a:srgbClr val="FFFFFF"/>
                  </a:solidFill>
                </a:uFill>
                <a:latin typeface="Arial"/>
              </a:rPr>
              <a:t>Sobald </a:t>
            </a:r>
            <a:r>
              <a:rPr lang="de-DE" sz="2000" spc="-1" dirty="0">
                <a:solidFill>
                  <a:srgbClr val="004586"/>
                </a:solidFill>
                <a:uFill>
                  <a:solidFill>
                    <a:srgbClr val="FFFFFF"/>
                  </a:solidFill>
                </a:uFill>
                <a:latin typeface="Arial"/>
              </a:rPr>
              <a:t>der Verlust der Daten festgestellt wurde, wer ist als erstes zu informieren? Vorsitzender oder Datenschutzbeauftragter? </a:t>
            </a:r>
            <a:endParaRPr lang="de-DE" sz="2000" spc="-1" dirty="0" smtClean="0">
              <a:solidFill>
                <a:srgbClr val="004586"/>
              </a:solidFill>
              <a:uFill>
                <a:solidFill>
                  <a:srgbClr val="FFFFFF"/>
                </a:solidFill>
              </a:uFill>
              <a:latin typeface="Arial"/>
            </a:endParaRPr>
          </a:p>
          <a:p>
            <a:pPr marL="342900" lvl="0" indent="-342900">
              <a:buFontTx/>
              <a:buChar char="-"/>
            </a:pPr>
            <a:r>
              <a:rPr lang="de-DE" sz="2000" spc="-1" dirty="0" smtClean="0">
                <a:solidFill>
                  <a:srgbClr val="004586"/>
                </a:solidFill>
                <a:uFill>
                  <a:solidFill>
                    <a:srgbClr val="FFFFFF"/>
                  </a:solidFill>
                </a:uFill>
                <a:latin typeface="Arial"/>
              </a:rPr>
              <a:t>Wer </a:t>
            </a:r>
            <a:r>
              <a:rPr lang="de-DE" sz="2000" spc="-1" dirty="0">
                <a:solidFill>
                  <a:srgbClr val="004586"/>
                </a:solidFill>
                <a:uFill>
                  <a:solidFill>
                    <a:srgbClr val="FFFFFF"/>
                  </a:solidFill>
                </a:uFill>
                <a:latin typeface="Arial"/>
              </a:rPr>
              <a:t>füllt das vorher festgelegte Muster für die Meldung aus und übersendet es an die Datenschutzaufsichtsbehörde? </a:t>
            </a:r>
            <a:endParaRPr lang="de-DE" sz="2000" spc="-1" dirty="0" smtClean="0">
              <a:solidFill>
                <a:srgbClr val="004586"/>
              </a:solidFill>
              <a:uFill>
                <a:solidFill>
                  <a:srgbClr val="FFFFFF"/>
                </a:solidFill>
              </a:uFill>
              <a:latin typeface="Arial"/>
            </a:endParaRPr>
          </a:p>
          <a:p>
            <a:pPr marL="342900" lvl="0" indent="-342900">
              <a:buFontTx/>
              <a:buChar char="-"/>
            </a:pPr>
            <a:r>
              <a:rPr lang="de-DE" sz="2000" spc="-1" dirty="0" smtClean="0">
                <a:solidFill>
                  <a:srgbClr val="004586"/>
                </a:solidFill>
                <a:uFill>
                  <a:solidFill>
                    <a:srgbClr val="FFFFFF"/>
                  </a:solidFill>
                </a:uFill>
                <a:latin typeface="Arial"/>
              </a:rPr>
              <a:t>Wer </a:t>
            </a:r>
            <a:r>
              <a:rPr lang="de-DE" sz="2000" spc="-1" dirty="0">
                <a:solidFill>
                  <a:srgbClr val="004586"/>
                </a:solidFill>
                <a:uFill>
                  <a:solidFill>
                    <a:srgbClr val="FFFFFF"/>
                  </a:solidFill>
                </a:uFill>
                <a:latin typeface="Arial"/>
              </a:rPr>
              <a:t>informiert die betroffenen Personen, um deren Daten es geht</a:t>
            </a:r>
            <a:r>
              <a:rPr lang="de-DE" sz="2000" spc="-1" dirty="0" smtClean="0">
                <a:solidFill>
                  <a:srgbClr val="004586"/>
                </a:solidFill>
                <a:uFill>
                  <a:solidFill>
                    <a:srgbClr val="FFFFFF"/>
                  </a:solidFill>
                </a:uFill>
                <a:latin typeface="Arial"/>
              </a:rPr>
              <a:t>?</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0746632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031873"/>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i</a:t>
            </a:r>
            <a:r>
              <a:rPr lang="de-DE" sz="2800" b="1" spc="-1" dirty="0" smtClean="0">
                <a:solidFill>
                  <a:srgbClr val="004586"/>
                </a:solidFill>
                <a:uFill>
                  <a:solidFill>
                    <a:srgbClr val="FFFFFF"/>
                  </a:solidFill>
                </a:uFill>
                <a:latin typeface="Arial"/>
              </a:rPr>
              <a:t>) </a:t>
            </a:r>
            <a:r>
              <a:rPr lang="de-DE" sz="2800" b="1" spc="-1" dirty="0">
                <a:solidFill>
                  <a:srgbClr val="004586"/>
                </a:solidFill>
                <a:uFill>
                  <a:solidFill>
                    <a:srgbClr val="FFFFFF"/>
                  </a:solidFill>
                </a:uFill>
                <a:latin typeface="Arial"/>
              </a:rPr>
              <a:t> </a:t>
            </a:r>
            <a:r>
              <a:rPr lang="de-DE" sz="2800" b="1" spc="-1" dirty="0" smtClean="0">
                <a:solidFill>
                  <a:srgbClr val="004586"/>
                </a:solidFill>
                <a:uFill>
                  <a:solidFill>
                    <a:srgbClr val="FFFFFF"/>
                  </a:solidFill>
                </a:uFill>
                <a:latin typeface="Arial"/>
              </a:rPr>
              <a:t>Gibt es einen Ablaufprozess bei Datenpannen und Zuständigkeiten hierzu?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In </a:t>
            </a:r>
            <a:r>
              <a:rPr lang="de-DE" sz="2000" spc="-1" dirty="0">
                <a:solidFill>
                  <a:srgbClr val="004586"/>
                </a:solidFill>
                <a:uFill>
                  <a:solidFill>
                    <a:srgbClr val="FFFFFF"/>
                  </a:solidFill>
                </a:uFill>
                <a:latin typeface="Arial"/>
              </a:rPr>
              <a:t>Abhängigkeit davon, ob z.B. besonders schützenswerte personenbezogene Daten (z.B. Gesundheitsdaten) in Ihrem Verein verarbeitet oder risikobehaftete Datenverarbeitungsprozesse (z.B. sehr große Datenmengen) durchgeführt werden, ist ergänzend eine schriftliche Dokumentation darüber erforderlich, dass innerhalb Ihres Vereins vorab eine Datenschutz-Folgeabschätzung durchgeführt wurde.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Eine </a:t>
            </a:r>
            <a:r>
              <a:rPr lang="de-DE" sz="2000" spc="-1" dirty="0">
                <a:solidFill>
                  <a:srgbClr val="004586"/>
                </a:solidFill>
                <a:uFill>
                  <a:solidFill>
                    <a:srgbClr val="FFFFFF"/>
                  </a:solidFill>
                </a:uFill>
                <a:latin typeface="Arial"/>
              </a:rPr>
              <a:t>Datenschutz-Folgeabschätzung dürfte aber bei Vereinen nur in den seltensten Fällen notwendig sein.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6808639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2800767"/>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j)  Gibt es in Ihrem Verein Vereinbarungen mit Dritten zur Auftragsdatenverarbeitung?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Wenn </a:t>
            </a:r>
            <a:r>
              <a:rPr lang="de-DE" sz="2000" spc="-1" dirty="0">
                <a:solidFill>
                  <a:srgbClr val="004586"/>
                </a:solidFill>
                <a:uFill>
                  <a:solidFill>
                    <a:srgbClr val="FFFFFF"/>
                  </a:solidFill>
                </a:uFill>
                <a:latin typeface="Arial"/>
              </a:rPr>
              <a:t>Ihr Verein sich bei der Verarbeitung personenbezogener Daten externer Dienstleister bedient, ist hierzu eine </a:t>
            </a:r>
            <a:r>
              <a:rPr lang="de-DE" sz="2000" spc="-1" dirty="0">
                <a:solidFill>
                  <a:srgbClr val="004586"/>
                </a:solidFill>
                <a:uFill>
                  <a:solidFill>
                    <a:srgbClr val="FFFFFF"/>
                  </a:solidFill>
                </a:uFill>
                <a:latin typeface="Arial"/>
                <a:hlinkClick r:id="rId3"/>
              </a:rPr>
              <a:t>Vereinbarung zur Auftragsdatenverarbeitung</a:t>
            </a:r>
            <a:r>
              <a:rPr lang="de-DE" sz="2000" spc="-1" dirty="0">
                <a:solidFill>
                  <a:srgbClr val="004586"/>
                </a:solidFill>
                <a:uFill>
                  <a:solidFill>
                    <a:srgbClr val="FFFFFF"/>
                  </a:solidFill>
                </a:uFill>
                <a:latin typeface="Arial"/>
              </a:rPr>
              <a:t> auf der Grundlage der gesetzlichen Bestimmungen zwingend erforderlich.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8279952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462760"/>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j)  Nutzt Ihr Verein eine Homepage und / oder soziale </a:t>
            </a:r>
            <a:r>
              <a:rPr lang="de-DE" sz="2800" b="1" spc="-1" dirty="0">
                <a:solidFill>
                  <a:srgbClr val="004586"/>
                </a:solidFill>
                <a:uFill>
                  <a:solidFill>
                    <a:srgbClr val="FFFFFF"/>
                  </a:solidFill>
                </a:uFill>
                <a:latin typeface="Arial"/>
              </a:rPr>
              <a:t>M</a:t>
            </a:r>
            <a:r>
              <a:rPr lang="de-DE" sz="2800" b="1" spc="-1" dirty="0" smtClean="0">
                <a:solidFill>
                  <a:srgbClr val="004586"/>
                </a:solidFill>
                <a:uFill>
                  <a:solidFill>
                    <a:srgbClr val="FFFFFF"/>
                  </a:solidFill>
                </a:uFill>
                <a:latin typeface="Arial"/>
              </a:rPr>
              <a:t>edien und verfügen diese Seiten über einen aktuellen Hinweis zum Datenschutz?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Bereits mit dem Öffnen einer Internetseite oder der Nutzung von Sozial Media-Seiten </a:t>
            </a:r>
            <a:r>
              <a:rPr lang="de-DE" sz="2000" spc="-1" dirty="0" err="1" smtClean="0">
                <a:solidFill>
                  <a:srgbClr val="004586"/>
                </a:solidFill>
                <a:uFill>
                  <a:solidFill>
                    <a:srgbClr val="FFFFFF"/>
                  </a:solidFill>
                </a:uFill>
                <a:latin typeface="Arial"/>
              </a:rPr>
              <a:t>hinterläßt</a:t>
            </a:r>
            <a:r>
              <a:rPr lang="de-DE" sz="2000" spc="-1" dirty="0" smtClean="0">
                <a:solidFill>
                  <a:srgbClr val="004586"/>
                </a:solidFill>
                <a:uFill>
                  <a:solidFill>
                    <a:srgbClr val="FFFFFF"/>
                  </a:solidFill>
                </a:uFill>
                <a:latin typeface="Arial"/>
              </a:rPr>
              <a:t> der Nutzer IP-Adressen, die ebenfalls personenbezogene Daten sind. Daher muss der Nutzer auch hier über die Erhebung, Sammlung, Speicherung und Nutzung der Daten informiert werden. </a:t>
            </a: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 Muster für eine solche </a:t>
            </a:r>
            <a:r>
              <a:rPr lang="de-DE" sz="2000" spc="-1" dirty="0" smtClean="0">
                <a:solidFill>
                  <a:srgbClr val="004586"/>
                </a:solidFill>
                <a:uFill>
                  <a:solidFill>
                    <a:srgbClr val="FFFFFF"/>
                  </a:solidFill>
                </a:uFill>
                <a:latin typeface="Arial"/>
                <a:hlinkClick r:id="rId3"/>
              </a:rPr>
              <a:t>Datenschutzerklärung für das Internet </a:t>
            </a:r>
            <a:r>
              <a:rPr lang="de-DE" sz="2000" spc="-1" dirty="0" smtClean="0">
                <a:solidFill>
                  <a:srgbClr val="004586"/>
                </a:solidFill>
                <a:uFill>
                  <a:solidFill>
                    <a:srgbClr val="FFFFFF"/>
                  </a:solidFill>
                </a:uFill>
                <a:latin typeface="Arial"/>
              </a:rPr>
              <a:t>oder soziale Medien finden Sie hier. </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9300930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496944" cy="5201424"/>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k</a:t>
            </a:r>
            <a:r>
              <a:rPr lang="de-DE" sz="2800" b="1" spc="-1" dirty="0" smtClean="0">
                <a:solidFill>
                  <a:srgbClr val="004586"/>
                </a:solidFill>
                <a:uFill>
                  <a:solidFill>
                    <a:srgbClr val="FFFFFF"/>
                  </a:solidFill>
                </a:uFill>
                <a:latin typeface="Arial"/>
              </a:rPr>
              <a:t>) Was ist bei der Veröffentlichung von personen-bezogenen Daten / Fotos im Internet / in den sozialen Medien zu beachten? </a:t>
            </a:r>
            <a:endParaRPr lang="de-DE" sz="2800" b="1" spc="-1" dirty="0">
              <a:solidFill>
                <a:srgbClr val="004586"/>
              </a:solidFill>
              <a:uFill>
                <a:solidFill>
                  <a:srgbClr val="FFFFFF"/>
                </a:solidFill>
              </a:uFill>
              <a:latin typeface="Arial"/>
            </a:endParaRPr>
          </a:p>
          <a:p>
            <a:pPr lvl="0"/>
            <a:endParaRPr lang="de-DE" sz="1600" spc="-1" dirty="0" smtClean="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Dieser Themenkomplex ist nicht neu, er erfährt aber im Zusammenhang mit der Neuregelung des Datenschutzes deutlich mehr Beachtung. </a:t>
            </a:r>
          </a:p>
          <a:p>
            <a:pPr lvl="0"/>
            <a:endParaRPr lang="de-DE" sz="16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In </a:t>
            </a:r>
            <a:r>
              <a:rPr lang="de-DE" sz="2000" spc="-1" dirty="0">
                <a:solidFill>
                  <a:srgbClr val="004586"/>
                </a:solidFill>
                <a:uFill>
                  <a:solidFill>
                    <a:srgbClr val="FFFFFF"/>
                  </a:solidFill>
                </a:uFill>
                <a:latin typeface="Arial"/>
              </a:rPr>
              <a:t>der Praxis werden sicherlich nur Bilder und Adress-/Kontaktdaten von Funktionsträgern eines Vereins eingestellt. </a:t>
            </a:r>
            <a:endParaRPr lang="de-DE" sz="2000" spc="-1" dirty="0" smtClean="0">
              <a:solidFill>
                <a:srgbClr val="004586"/>
              </a:solidFill>
              <a:uFill>
                <a:solidFill>
                  <a:srgbClr val="FFFFFF"/>
                </a:solidFill>
              </a:uFill>
              <a:latin typeface="Arial"/>
            </a:endParaRPr>
          </a:p>
          <a:p>
            <a:pPr lvl="0"/>
            <a:endParaRPr lang="de-DE" sz="16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Hierfür </a:t>
            </a:r>
            <a:r>
              <a:rPr lang="de-DE" sz="2000" spc="-1" dirty="0">
                <a:solidFill>
                  <a:srgbClr val="004586"/>
                </a:solidFill>
                <a:uFill>
                  <a:solidFill>
                    <a:srgbClr val="FFFFFF"/>
                  </a:solidFill>
                </a:uFill>
                <a:latin typeface="Arial"/>
              </a:rPr>
              <a:t>sollte eine schriftliche Genehmigung von diesen Personen eingeholt werden, in dem genau dieser Veröffentlichung zugestimmt wird</a:t>
            </a:r>
            <a:r>
              <a:rPr lang="de-DE" sz="2000" spc="-1" dirty="0" smtClean="0">
                <a:solidFill>
                  <a:srgbClr val="004586"/>
                </a:solidFill>
                <a:uFill>
                  <a:solidFill>
                    <a:srgbClr val="FFFFFF"/>
                  </a:solidFill>
                </a:uFill>
                <a:latin typeface="Arial"/>
              </a:rPr>
              <a:t>.</a:t>
            </a:r>
          </a:p>
          <a:p>
            <a:pPr lvl="0"/>
            <a:r>
              <a:rPr lang="de-DE" sz="2000" spc="-1" dirty="0" smtClean="0">
                <a:solidFill>
                  <a:srgbClr val="004586"/>
                </a:solidFill>
                <a:uFill>
                  <a:solidFill>
                    <a:srgbClr val="FFFFFF"/>
                  </a:solidFill>
                </a:uFill>
                <a:latin typeface="Arial"/>
              </a:rPr>
              <a:t>(Siehe hierzu Hinweis zu c)). </a:t>
            </a:r>
          </a:p>
          <a:p>
            <a:pPr lvl="0"/>
            <a:r>
              <a:rPr lang="de-DE" sz="2000" spc="-1" dirty="0" smtClean="0">
                <a:solidFill>
                  <a:srgbClr val="004586"/>
                </a:solidFill>
                <a:uFill>
                  <a:solidFill>
                    <a:srgbClr val="FFFFFF"/>
                  </a:solidFill>
                </a:uFill>
                <a:latin typeface="Arial"/>
              </a:rPr>
              <a:t>(Die </a:t>
            </a:r>
            <a:r>
              <a:rPr lang="de-DE" sz="2000" spc="-1" dirty="0">
                <a:solidFill>
                  <a:srgbClr val="004586"/>
                </a:solidFill>
                <a:uFill>
                  <a:solidFill>
                    <a:srgbClr val="FFFFFF"/>
                  </a:solidFill>
                </a:uFill>
                <a:latin typeface="Arial"/>
              </a:rPr>
              <a:t>G</a:t>
            </a:r>
            <a:r>
              <a:rPr lang="de-DE" sz="2000" spc="-1" dirty="0" smtClean="0">
                <a:solidFill>
                  <a:srgbClr val="004586"/>
                </a:solidFill>
                <a:uFill>
                  <a:solidFill>
                    <a:srgbClr val="FFFFFF"/>
                  </a:solidFill>
                </a:uFill>
                <a:latin typeface="Arial"/>
              </a:rPr>
              <a:t>enehmigung ist notwendig, da die Veröffentlichung der personenbezogenen Mitgliedsdaten beispielsweise im Internet nicht vom Vertragsverhältnis (Funktionsträger – Verein) mitumfasst ist.) </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65066868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78313"/>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k</a:t>
            </a:r>
            <a:r>
              <a:rPr lang="de-DE" sz="2800" b="1" spc="-1" dirty="0" smtClean="0">
                <a:solidFill>
                  <a:srgbClr val="004586"/>
                </a:solidFill>
                <a:uFill>
                  <a:solidFill>
                    <a:srgbClr val="FFFFFF"/>
                  </a:solidFill>
                </a:uFill>
                <a:latin typeface="Arial"/>
              </a:rPr>
              <a:t>) Was ist bei der Veröffentlichung von personen-bezogenen Daten / Fotos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Problematischer </a:t>
            </a:r>
            <a:r>
              <a:rPr lang="de-DE" sz="2000" spc="-1" dirty="0">
                <a:solidFill>
                  <a:srgbClr val="004586"/>
                </a:solidFill>
                <a:uFill>
                  <a:solidFill>
                    <a:srgbClr val="FFFFFF"/>
                  </a:solidFill>
                </a:uFill>
                <a:latin typeface="Arial"/>
              </a:rPr>
              <a:t>wird es bei der Veröffentlichung von Fotos </a:t>
            </a:r>
            <a:r>
              <a:rPr lang="de-DE" sz="2000" spc="-1" dirty="0" smtClean="0">
                <a:solidFill>
                  <a:srgbClr val="004586"/>
                </a:solidFill>
                <a:uFill>
                  <a:solidFill>
                    <a:srgbClr val="FFFFFF"/>
                  </a:solidFill>
                </a:uFill>
                <a:latin typeface="Arial"/>
              </a:rPr>
              <a:t>von </a:t>
            </a:r>
            <a:r>
              <a:rPr lang="de-DE" sz="2000" spc="-1" dirty="0">
                <a:solidFill>
                  <a:srgbClr val="004586"/>
                </a:solidFill>
                <a:uFill>
                  <a:solidFill>
                    <a:srgbClr val="FFFFFF"/>
                  </a:solidFill>
                </a:uFill>
                <a:latin typeface="Arial"/>
              </a:rPr>
              <a:t>„</a:t>
            </a:r>
            <a:r>
              <a:rPr lang="de-DE" sz="2000" spc="-1" dirty="0" smtClean="0">
                <a:solidFill>
                  <a:srgbClr val="004586"/>
                </a:solidFill>
                <a:uFill>
                  <a:solidFill>
                    <a:srgbClr val="FFFFFF"/>
                  </a:solidFill>
                </a:uFill>
                <a:latin typeface="Arial"/>
              </a:rPr>
              <a:t>normalen“ Vereinsmitgliedern oder Nicht-Mitglieder.  </a:t>
            </a: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Sofern </a:t>
            </a:r>
            <a:r>
              <a:rPr lang="de-DE" sz="2000" spc="-1" dirty="0">
                <a:solidFill>
                  <a:srgbClr val="004586"/>
                </a:solidFill>
                <a:uFill>
                  <a:solidFill>
                    <a:srgbClr val="FFFFFF"/>
                  </a:solidFill>
                </a:uFill>
                <a:latin typeface="Arial"/>
              </a:rPr>
              <a:t>auch von diesen eine schriftliche Zustimmung vorliegt, ist dies auch geklärt. Bestenfalls sollte diese Abfrage bei Neu- und Altmitgliedern mit umfasst sein</a:t>
            </a:r>
            <a:r>
              <a:rPr lang="de-DE" sz="2000" spc="-1" dirty="0" smtClean="0">
                <a:solidFill>
                  <a:srgbClr val="004586"/>
                </a:solidFill>
                <a:uFill>
                  <a:solidFill>
                    <a:srgbClr val="FFFFFF"/>
                  </a:solidFill>
                </a:uFill>
                <a:latin typeface="Arial"/>
              </a:rPr>
              <a:t>.</a:t>
            </a: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Dies wird bei </a:t>
            </a:r>
            <a:r>
              <a:rPr lang="de-DE" sz="2000" spc="-1" dirty="0">
                <a:solidFill>
                  <a:srgbClr val="004586"/>
                </a:solidFill>
                <a:uFill>
                  <a:solidFill>
                    <a:srgbClr val="FFFFFF"/>
                  </a:solidFill>
                </a:uFill>
                <a:latin typeface="Arial"/>
              </a:rPr>
              <a:t>G</a:t>
            </a:r>
            <a:r>
              <a:rPr lang="de-DE" sz="2000" spc="-1" dirty="0" smtClean="0">
                <a:solidFill>
                  <a:srgbClr val="004586"/>
                </a:solidFill>
                <a:uFill>
                  <a:solidFill>
                    <a:srgbClr val="FFFFFF"/>
                  </a:solidFill>
                </a:uFill>
                <a:latin typeface="Arial"/>
              </a:rPr>
              <a:t>roßveranstaltungen schwer umzusetzen sein. Deshalb empfiehlt sich zumindest ein deutlicher Hinweis, </a:t>
            </a:r>
            <a:r>
              <a:rPr lang="de-DE" sz="2000" spc="-1" dirty="0" smtClean="0">
                <a:solidFill>
                  <a:srgbClr val="004586"/>
                </a:solidFill>
                <a:uFill>
                  <a:solidFill>
                    <a:srgbClr val="FFFFFF"/>
                  </a:solidFill>
                </a:uFill>
                <a:latin typeface="Arial"/>
              </a:rPr>
              <a:t>beispielsweise </a:t>
            </a:r>
            <a:r>
              <a:rPr lang="de-DE" sz="2000" spc="-1" dirty="0" smtClean="0">
                <a:solidFill>
                  <a:srgbClr val="004586"/>
                </a:solidFill>
                <a:uFill>
                  <a:solidFill>
                    <a:srgbClr val="FFFFFF"/>
                  </a:solidFill>
                </a:uFill>
                <a:latin typeface="Arial"/>
              </a:rPr>
              <a:t>auf Eintrittskarten oder auf aufgehängten </a:t>
            </a:r>
            <a:r>
              <a:rPr lang="de-DE" sz="2000" spc="-1" dirty="0">
                <a:solidFill>
                  <a:srgbClr val="004586"/>
                </a:solidFill>
                <a:uFill>
                  <a:solidFill>
                    <a:srgbClr val="FFFFFF"/>
                  </a:solidFill>
                </a:uFill>
                <a:latin typeface="Arial"/>
                <a:hlinkClick r:id="rId3"/>
              </a:rPr>
              <a:t>Hinweisschildern</a:t>
            </a:r>
            <a:r>
              <a:rPr lang="de-DE" sz="2000" spc="-1" dirty="0">
                <a:solidFill>
                  <a:srgbClr val="004586"/>
                </a:solidFill>
                <a:uFill>
                  <a:solidFill>
                    <a:srgbClr val="FFFFFF"/>
                  </a:solidFill>
                </a:uFill>
                <a:latin typeface="Arial"/>
              </a:rPr>
              <a:t>.    </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20224869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69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01424"/>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k</a:t>
            </a:r>
            <a:r>
              <a:rPr lang="de-DE" sz="2800" b="1" spc="-1" dirty="0" smtClean="0">
                <a:solidFill>
                  <a:srgbClr val="004586"/>
                </a:solidFill>
                <a:uFill>
                  <a:solidFill>
                    <a:srgbClr val="FFFFFF"/>
                  </a:solidFill>
                </a:uFill>
                <a:latin typeface="Arial"/>
              </a:rPr>
              <a:t>) Was ist bei der Veröffentlichung von personen-bezogenen Daten / Fotos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Liegt eine solche ausdrückliche Erlaubnis nicht vor oder handelt es sich um Nicht-Mitglieder </a:t>
            </a:r>
            <a:r>
              <a:rPr lang="de-DE" sz="2000" spc="-1" dirty="0" smtClean="0">
                <a:solidFill>
                  <a:srgbClr val="004586"/>
                </a:solidFill>
                <a:uFill>
                  <a:solidFill>
                    <a:srgbClr val="FFFFFF"/>
                  </a:solidFill>
                </a:uFill>
                <a:latin typeface="Arial"/>
              </a:rPr>
              <a:t>(z.B</a:t>
            </a:r>
            <a:r>
              <a:rPr lang="de-DE" sz="2000" spc="-1" dirty="0">
                <a:solidFill>
                  <a:srgbClr val="004586"/>
                </a:solidFill>
                <a:uFill>
                  <a:solidFill>
                    <a:srgbClr val="FFFFFF"/>
                  </a:solidFill>
                </a:uFill>
                <a:latin typeface="Arial"/>
              </a:rPr>
              <a:t>. um Zuschauer eines </a:t>
            </a:r>
            <a:r>
              <a:rPr lang="de-DE" sz="2000" spc="-1" dirty="0" smtClean="0">
                <a:solidFill>
                  <a:srgbClr val="004586"/>
                </a:solidFill>
                <a:uFill>
                  <a:solidFill>
                    <a:srgbClr val="FFFFFF"/>
                  </a:solidFill>
                </a:uFill>
                <a:latin typeface="Arial"/>
              </a:rPr>
              <a:t>Wettkampfes), </a:t>
            </a:r>
            <a:r>
              <a:rPr lang="de-DE" sz="2000" spc="-1" dirty="0">
                <a:solidFill>
                  <a:srgbClr val="004586"/>
                </a:solidFill>
                <a:uFill>
                  <a:solidFill>
                    <a:srgbClr val="FFFFFF"/>
                  </a:solidFill>
                </a:uFill>
                <a:latin typeface="Arial"/>
              </a:rPr>
              <a:t>ist auf Folgendes zu achten: </a:t>
            </a: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einer konkludenten Erlaubnis, ein Bild zu veröffentlichen. Ein solches liegt vor, wenn auf dem Foto ersichtlich ist, dass die fotografierte Person oder jedes Mitglied der fotografierten Gruppe erkannt hat, dass sie fotografiert wird / werden und dabei lächelnd oder gar posierend in die Kamera blickt / blicken</a:t>
            </a:r>
            <a:r>
              <a:rPr lang="de-DE" sz="1300" spc="-1" dirty="0" smtClean="0">
                <a:solidFill>
                  <a:srgbClr val="004586"/>
                </a:solidFill>
                <a:uFill>
                  <a:solidFill>
                    <a:srgbClr val="FFFFFF"/>
                  </a:solidFill>
                </a:uFill>
                <a:latin typeface="Arial"/>
              </a:rPr>
              <a:t>.</a:t>
            </a:r>
          </a:p>
          <a:p>
            <a:pPr lvl="0"/>
            <a:endParaRPr lang="de-DE" sz="1300" spc="-1" dirty="0" smtClean="0">
              <a:solidFill>
                <a:srgbClr val="004586"/>
              </a:solidFill>
              <a:uFill>
                <a:solidFill>
                  <a:srgbClr val="FFFFFF"/>
                </a:solidFill>
              </a:uFill>
              <a:latin typeface="Arial"/>
            </a:endParaRP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keiner Erlaubnis, wenn abgebildete Personen nicht das Hauptmotiv auf dem Bild waren, sondern beispielsweise auf dem Vereinsausflug beim Foto vor dem Eifelturm auch andere Personen mit auf dem Foto sind. </a:t>
            </a:r>
            <a:endParaRPr lang="de-DE" sz="1300" spc="-1" dirty="0" smtClean="0">
              <a:solidFill>
                <a:srgbClr val="004586"/>
              </a:solidFill>
              <a:uFill>
                <a:solidFill>
                  <a:srgbClr val="FFFFFF"/>
                </a:solidFill>
              </a:uFill>
              <a:latin typeface="Arial"/>
            </a:endParaRPr>
          </a:p>
          <a:p>
            <a:pPr marL="171450" lvl="0" indent="-171450">
              <a:buFont typeface="Arial" panose="020B0604020202020204" pitchFamily="34" charset="0"/>
              <a:buChar char="•"/>
            </a:pPr>
            <a:endParaRPr lang="de-DE" sz="1300" spc="-1" dirty="0">
              <a:solidFill>
                <a:srgbClr val="004586"/>
              </a:solidFill>
              <a:uFill>
                <a:solidFill>
                  <a:srgbClr val="FFFFFF"/>
                </a:solidFill>
              </a:uFill>
              <a:latin typeface="Arial"/>
            </a:endParaRP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unserer Ansicht nach auch keiner Erlaubnis, wenn Bilder vom Siegertreppchen gemacht werden. Die Ergebnisdarstellung im Bild (1. / 2. / 3.) ist untrennbar mit der Wettkampf verbunden. Jeder Teilnehmer des Wettkampfes erklärt sich mit seiner Teilnahme konkludent damit einverstanden, das sein Bild auf dem Treppchen stehend veröffentlicht wird.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113817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1183" y="319605"/>
            <a:ext cx="8604448" cy="1015663"/>
          </a:xfrm>
          <a:prstGeom prst="rect">
            <a:avLst/>
          </a:prstGeom>
        </p:spPr>
        <p:txBody>
          <a:bodyPr wrap="square">
            <a:spAutoFit/>
          </a:bodyPr>
          <a:lstStyle/>
          <a:p>
            <a:endParaRPr lang="de-DE" b="1" dirty="0" smtClean="0"/>
          </a:p>
          <a:p>
            <a:r>
              <a:rPr lang="de-DE" sz="2400" b="1" dirty="0" smtClean="0"/>
              <a:t>Geltungsbereich der DSGVO  </a:t>
            </a:r>
            <a:endParaRPr lang="de-DE" sz="2400" b="1" dirty="0"/>
          </a:p>
          <a:p>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
        <p:nvSpPr>
          <p:cNvPr id="9" name="TextShape 4"/>
          <p:cNvSpPr txBox="1"/>
          <p:nvPr/>
        </p:nvSpPr>
        <p:spPr>
          <a:xfrm>
            <a:off x="297587" y="1346729"/>
            <a:ext cx="9071640" cy="4746567"/>
          </a:xfrm>
          <a:prstGeom prst="rect">
            <a:avLst/>
          </a:prstGeom>
          <a:noFill/>
          <a:ln>
            <a:noFill/>
          </a:ln>
        </p:spPr>
        <p:txBody>
          <a:bodyPr lIns="0" tIns="0" rIns="0" bIns="0"/>
          <a:lstStyle/>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Artikel 2 Abs. 1 DSGVO: Diese Verordnung gilt für die ganz oder teilweise </a:t>
            </a:r>
            <a:r>
              <a:rPr lang="de-DE" sz="2600" spc="-1" dirty="0">
                <a:solidFill>
                  <a:srgbClr val="FF420E"/>
                </a:solidFill>
                <a:uFill>
                  <a:solidFill>
                    <a:srgbClr val="FFFFFF"/>
                  </a:solidFill>
                </a:uFill>
                <a:latin typeface="Arial"/>
              </a:rPr>
              <a:t>automatisierte Verarbeitung</a:t>
            </a:r>
            <a:r>
              <a:rPr lang="de-DE" sz="2600" spc="-1" dirty="0">
                <a:solidFill>
                  <a:srgbClr val="004586"/>
                </a:solidFill>
                <a:uFill>
                  <a:solidFill>
                    <a:srgbClr val="FFFFFF"/>
                  </a:solidFill>
                </a:uFill>
                <a:latin typeface="Arial"/>
              </a:rPr>
              <a:t> </a:t>
            </a:r>
            <a:r>
              <a:rPr lang="de-DE" sz="2600" spc="-1" dirty="0">
                <a:solidFill>
                  <a:srgbClr val="FF420E"/>
                </a:solidFill>
                <a:uFill>
                  <a:solidFill>
                    <a:srgbClr val="FFFFFF"/>
                  </a:solidFill>
                </a:uFill>
                <a:latin typeface="Arial"/>
              </a:rPr>
              <a:t>personenbezogener</a:t>
            </a:r>
            <a:r>
              <a:rPr lang="de-DE" sz="2600" spc="-1" dirty="0">
                <a:solidFill>
                  <a:srgbClr val="004586"/>
                </a:solidFill>
                <a:uFill>
                  <a:solidFill>
                    <a:srgbClr val="FFFFFF"/>
                  </a:solidFill>
                </a:uFill>
                <a:latin typeface="Arial"/>
              </a:rPr>
              <a:t> Daten sowie für die </a:t>
            </a:r>
            <a:r>
              <a:rPr lang="de-DE" sz="2600" spc="-1" dirty="0">
                <a:solidFill>
                  <a:srgbClr val="FF420E"/>
                </a:solidFill>
                <a:uFill>
                  <a:solidFill>
                    <a:srgbClr val="FFFFFF"/>
                  </a:solidFill>
                </a:uFill>
                <a:latin typeface="Arial"/>
              </a:rPr>
              <a:t>nichtautomatisierte Verarbeitung</a:t>
            </a:r>
            <a:r>
              <a:rPr lang="de-DE" sz="2600" spc="-1" dirty="0">
                <a:solidFill>
                  <a:srgbClr val="004586"/>
                </a:solidFill>
                <a:uFill>
                  <a:solidFill>
                    <a:srgbClr val="FFFFFF"/>
                  </a:solidFill>
                </a:uFill>
                <a:latin typeface="Arial"/>
              </a:rPr>
              <a:t> personenbezogener Daten, die in einem </a:t>
            </a:r>
            <a:r>
              <a:rPr lang="de-DE" sz="2600" u="sng" spc="-1" dirty="0">
                <a:solidFill>
                  <a:srgbClr val="FF420E"/>
                </a:solidFill>
                <a:uFill>
                  <a:solidFill>
                    <a:srgbClr val="FFFFFF"/>
                  </a:solidFill>
                </a:uFill>
                <a:latin typeface="Arial"/>
              </a:rPr>
              <a:t>Dateisystem</a:t>
            </a:r>
            <a:r>
              <a:rPr lang="de-DE" sz="2600" spc="-1" dirty="0">
                <a:solidFill>
                  <a:srgbClr val="004586"/>
                </a:solidFill>
                <a:uFill>
                  <a:solidFill>
                    <a:srgbClr val="FFFFFF"/>
                  </a:solidFill>
                </a:uFill>
                <a:latin typeface="Arial"/>
              </a:rPr>
              <a:t> gespeichert sind oder gespeichert werden sollen. </a:t>
            </a:r>
            <a:r>
              <a:rPr lang="de-DE" spc="-1" dirty="0">
                <a:solidFill>
                  <a:srgbClr val="004586"/>
                </a:solidFill>
                <a:uFill>
                  <a:solidFill>
                    <a:srgbClr val="FFFFFF"/>
                  </a:solidFill>
                </a:uFill>
                <a:latin typeface="Arial"/>
              </a:rPr>
              <a:t>(Definitionen in Art.4 DSGVO)</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Folgende</a:t>
            </a:r>
            <a:r>
              <a:rPr lang="de-DE" sz="2600" spc="-1" dirty="0" smtClean="0">
                <a:solidFill>
                  <a:srgbClr val="FF420E"/>
                </a:solidFill>
                <a:uFill>
                  <a:solidFill>
                    <a:srgbClr val="FFFFFF"/>
                  </a:solidFill>
                </a:uFill>
                <a:latin typeface="Arial"/>
              </a:rPr>
              <a:t> „personenbezogene</a:t>
            </a:r>
            <a:r>
              <a:rPr lang="de-DE" sz="2600" spc="-1" dirty="0">
                <a:solidFill>
                  <a:srgbClr val="FF420E"/>
                </a:solidFill>
                <a:uFill>
                  <a:solidFill>
                    <a:srgbClr val="FFFFFF"/>
                  </a:solidFill>
                </a:uFill>
                <a:latin typeface="Arial"/>
              </a:rPr>
              <a:t>“ </a:t>
            </a:r>
            <a:r>
              <a:rPr lang="de-DE" sz="2600" spc="-1" dirty="0" smtClean="0">
                <a:solidFill>
                  <a:srgbClr val="FF420E"/>
                </a:solidFill>
                <a:uFill>
                  <a:solidFill>
                    <a:srgbClr val="FFFFFF"/>
                  </a:solidFill>
                </a:uFill>
                <a:latin typeface="Arial"/>
              </a:rPr>
              <a:t>Daten </a:t>
            </a:r>
            <a:r>
              <a:rPr lang="de-DE" sz="2600" spc="-1" dirty="0">
                <a:solidFill>
                  <a:srgbClr val="004586"/>
                </a:solidFill>
                <a:uFill>
                  <a:solidFill>
                    <a:srgbClr val="FFFFFF"/>
                  </a:solidFill>
                </a:uFill>
                <a:latin typeface="Arial"/>
              </a:rPr>
              <a:t>werden in der Regel im DSB gespeichert und verarbeitet:</a:t>
            </a:r>
            <a:endParaRPr lang="x-none" sz="26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000" spc="-1" dirty="0" smtClean="0">
                <a:solidFill>
                  <a:srgbClr val="004586"/>
                </a:solidFill>
                <a:uFill>
                  <a:solidFill>
                    <a:srgbClr val="FFFFFF"/>
                  </a:solidFill>
                </a:uFill>
                <a:latin typeface="Arial"/>
              </a:rPr>
              <a:t>Geburtsdatum</a:t>
            </a:r>
            <a:r>
              <a:rPr lang="de-DE" sz="2000" spc="-1" dirty="0">
                <a:solidFill>
                  <a:srgbClr val="004586"/>
                </a:solidFill>
                <a:uFill>
                  <a:solidFill>
                    <a:srgbClr val="FFFFFF"/>
                  </a:solidFill>
                </a:uFill>
                <a:latin typeface="Arial"/>
              </a:rPr>
              <a:t>, </a:t>
            </a:r>
            <a:r>
              <a:rPr lang="de-DE" sz="2000" spc="-1" dirty="0" smtClean="0">
                <a:solidFill>
                  <a:srgbClr val="004586"/>
                </a:solidFill>
                <a:uFill>
                  <a:solidFill>
                    <a:srgbClr val="FFFFFF"/>
                  </a:solidFill>
                </a:uFill>
                <a:latin typeface="Arial"/>
              </a:rPr>
              <a:t>Telefonnummer</a:t>
            </a:r>
            <a:r>
              <a:rPr lang="de-DE" sz="2000" spc="-1" dirty="0">
                <a:solidFill>
                  <a:srgbClr val="004586"/>
                </a:solidFill>
                <a:uFill>
                  <a:solidFill>
                    <a:srgbClr val="FFFFFF"/>
                  </a:solidFill>
                </a:uFill>
                <a:latin typeface="Arial"/>
              </a:rPr>
              <a:t>, E-Mail-Adresse, </a:t>
            </a:r>
            <a:r>
              <a:rPr lang="de-DE" sz="2000" spc="-1" dirty="0" smtClean="0">
                <a:solidFill>
                  <a:srgbClr val="004586"/>
                </a:solidFill>
                <a:uFill>
                  <a:solidFill>
                    <a:srgbClr val="FFFFFF"/>
                  </a:solidFill>
                </a:uFill>
                <a:latin typeface="Arial"/>
              </a:rPr>
              <a:t>Anschrift, Kontodaten</a:t>
            </a:r>
            <a:endParaRPr lang="x-none" sz="2000" spc="-1">
              <a:solidFill>
                <a:srgbClr val="004586"/>
              </a:solidFill>
              <a:uFill>
                <a:solidFill>
                  <a:srgbClr val="FFFFFF"/>
                </a:solidFill>
              </a:uFill>
              <a:latin typeface="Arial"/>
            </a:endParaRPr>
          </a:p>
          <a:p>
            <a:pPr marL="1296000" lvl="2" indent="-288000">
              <a:buClr>
                <a:srgbClr val="000000"/>
              </a:buClr>
              <a:buSzPct val="75000"/>
              <a:buFont typeface="Symbol" charset="2"/>
              <a:buChar char=""/>
            </a:pPr>
            <a:r>
              <a:rPr lang="de-DE" sz="2000" spc="-1" dirty="0">
                <a:solidFill>
                  <a:srgbClr val="004586"/>
                </a:solidFill>
                <a:uFill>
                  <a:solidFill>
                    <a:srgbClr val="FFFFFF"/>
                  </a:solidFill>
                </a:uFill>
                <a:latin typeface="Arial"/>
              </a:rPr>
              <a:t>Eigentums- oder </a:t>
            </a:r>
            <a:r>
              <a:rPr lang="de-DE" sz="2000" spc="-1" dirty="0" smtClean="0">
                <a:solidFill>
                  <a:srgbClr val="004586"/>
                </a:solidFill>
                <a:uFill>
                  <a:solidFill>
                    <a:srgbClr val="FFFFFF"/>
                  </a:solidFill>
                </a:uFill>
                <a:latin typeface="Arial"/>
              </a:rPr>
              <a:t>Besitzverhältnisse (z.B. WBK-</a:t>
            </a:r>
            <a:r>
              <a:rPr lang="de-DE" sz="2000" spc="-1" dirty="0" err="1" smtClean="0">
                <a:solidFill>
                  <a:srgbClr val="004586"/>
                </a:solidFill>
                <a:uFill>
                  <a:solidFill>
                    <a:srgbClr val="FFFFFF"/>
                  </a:solidFill>
                </a:uFill>
                <a:latin typeface="Arial"/>
              </a:rPr>
              <a:t>Nr</a:t>
            </a:r>
            <a:r>
              <a:rPr lang="de-DE" sz="2000" spc="-1" dirty="0" smtClean="0">
                <a:solidFill>
                  <a:srgbClr val="004586"/>
                </a:solidFill>
                <a:uFill>
                  <a:solidFill>
                    <a:srgbClr val="FFFFFF"/>
                  </a:solidFill>
                </a:uFill>
                <a:latin typeface="Arial"/>
              </a:rPr>
              <a:t> und Herstellernummern von Waffen), Datum </a:t>
            </a:r>
            <a:r>
              <a:rPr lang="de-DE" sz="2000" spc="-1" dirty="0">
                <a:solidFill>
                  <a:srgbClr val="004586"/>
                </a:solidFill>
                <a:uFill>
                  <a:solidFill>
                    <a:srgbClr val="FFFFFF"/>
                  </a:solidFill>
                </a:uFill>
                <a:latin typeface="Arial"/>
              </a:rPr>
              <a:t>des </a:t>
            </a:r>
            <a:r>
              <a:rPr lang="de-DE" sz="2000" spc="-1" dirty="0" smtClean="0">
                <a:solidFill>
                  <a:srgbClr val="004586"/>
                </a:solidFill>
                <a:uFill>
                  <a:solidFill>
                    <a:srgbClr val="FFFFFF"/>
                  </a:solidFill>
                </a:uFill>
                <a:latin typeface="Arial"/>
              </a:rPr>
              <a:t>Vereinsbeitritts</a:t>
            </a:r>
          </a:p>
          <a:p>
            <a:pPr marL="1296000" lvl="2" indent="-288000">
              <a:buClr>
                <a:srgbClr val="000000"/>
              </a:buClr>
              <a:buSzPct val="75000"/>
              <a:buFont typeface="Symbol" charset="2"/>
              <a:buChar char=""/>
            </a:pPr>
            <a:r>
              <a:rPr lang="de-DE" sz="2000" spc="-1" dirty="0" smtClean="0">
                <a:solidFill>
                  <a:srgbClr val="004586"/>
                </a:solidFill>
                <a:uFill>
                  <a:solidFill>
                    <a:srgbClr val="FFFFFF"/>
                  </a:solidFill>
                </a:uFill>
                <a:latin typeface="Arial"/>
              </a:rPr>
              <a:t>Lizenzen, Auszeichnungen</a:t>
            </a:r>
          </a:p>
          <a:p>
            <a:pPr marL="1296000" lvl="2" indent="-288000">
              <a:buClr>
                <a:srgbClr val="000000"/>
              </a:buClr>
              <a:buSzPct val="75000"/>
              <a:buFont typeface="Symbol" charset="2"/>
              <a:buChar char=""/>
            </a:pPr>
            <a:r>
              <a:rPr lang="de-DE" sz="2000" spc="-1" dirty="0">
                <a:solidFill>
                  <a:srgbClr val="004586"/>
                </a:solidFill>
                <a:uFill>
                  <a:solidFill>
                    <a:srgbClr val="FFFFFF"/>
                  </a:solidFill>
                </a:uFill>
                <a:latin typeface="Arial"/>
              </a:rPr>
              <a:t>s</a:t>
            </a:r>
            <a:r>
              <a:rPr lang="de-DE" sz="2000" spc="-1" dirty="0" smtClean="0">
                <a:solidFill>
                  <a:srgbClr val="004586"/>
                </a:solidFill>
                <a:uFill>
                  <a:solidFill>
                    <a:srgbClr val="FFFFFF"/>
                  </a:solidFill>
                </a:uFill>
                <a:latin typeface="Arial"/>
              </a:rPr>
              <a:t>portliche </a:t>
            </a:r>
            <a:r>
              <a:rPr lang="de-DE" sz="2000" spc="-1" dirty="0">
                <a:solidFill>
                  <a:srgbClr val="004586"/>
                </a:solidFill>
                <a:uFill>
                  <a:solidFill>
                    <a:srgbClr val="FFFFFF"/>
                  </a:solidFill>
                </a:uFill>
                <a:latin typeface="Arial"/>
              </a:rPr>
              <a:t>Leistungen, </a:t>
            </a:r>
            <a:r>
              <a:rPr lang="de-DE" sz="2000" i="1" spc="-1" dirty="0">
                <a:solidFill>
                  <a:srgbClr val="004586"/>
                </a:solidFill>
                <a:uFill>
                  <a:solidFill>
                    <a:srgbClr val="FFFFFF"/>
                  </a:solidFill>
                </a:uFill>
                <a:latin typeface="Arial"/>
              </a:rPr>
              <a:t>Gesundheit</a:t>
            </a:r>
            <a:r>
              <a:rPr lang="de-DE" sz="2000" spc="-1" dirty="0">
                <a:solidFill>
                  <a:srgbClr val="004586"/>
                </a:solidFill>
                <a:uFill>
                  <a:solidFill>
                    <a:srgbClr val="FFFFFF"/>
                  </a:solidFill>
                </a:uFill>
                <a:latin typeface="Arial"/>
              </a:rPr>
              <a:t>, </a:t>
            </a:r>
            <a:r>
              <a:rPr lang="de-DE" sz="2000" spc="-1" dirty="0" smtClean="0">
                <a:solidFill>
                  <a:srgbClr val="004586"/>
                </a:solidFill>
                <a:uFill>
                  <a:solidFill>
                    <a:srgbClr val="FFFFFF"/>
                  </a:solidFill>
                </a:uFill>
                <a:latin typeface="Arial"/>
              </a:rPr>
              <a:t>…</a:t>
            </a:r>
            <a:endParaRPr lang="x-none" sz="2000" spc="-1">
              <a:solidFill>
                <a:srgbClr val="004586"/>
              </a:solidFill>
              <a:uFill>
                <a:solidFill>
                  <a:srgbClr val="FFFFFF"/>
                </a:solidFill>
              </a:uFill>
              <a:latin typeface="Arial"/>
            </a:endParaRPr>
          </a:p>
        </p:txBody>
      </p:sp>
    </p:spTree>
    <p:extLst>
      <p:ext uri="{BB962C8B-B14F-4D97-AF65-F5344CB8AC3E}">
        <p14:creationId xmlns:p14="http://schemas.microsoft.com/office/powerpoint/2010/main" val="272930808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01424"/>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k</a:t>
            </a:r>
            <a:r>
              <a:rPr lang="de-DE" sz="2800" b="1" spc="-1" dirty="0" smtClean="0">
                <a:solidFill>
                  <a:srgbClr val="004586"/>
                </a:solidFill>
                <a:uFill>
                  <a:solidFill>
                    <a:srgbClr val="FFFFFF"/>
                  </a:solidFill>
                </a:uFill>
                <a:latin typeface="Arial"/>
              </a:rPr>
              <a:t>) Was ist bei der Veröffentlichung von personen-bezogenen Daten / Fotos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Liegt eine solche ausdrückliche Erlaubnis nicht vor oder handelt es sich um Nicht-Mitglieder </a:t>
            </a:r>
            <a:r>
              <a:rPr lang="de-DE" sz="2000" spc="-1" dirty="0" smtClean="0">
                <a:solidFill>
                  <a:srgbClr val="004586"/>
                </a:solidFill>
                <a:uFill>
                  <a:solidFill>
                    <a:srgbClr val="FFFFFF"/>
                  </a:solidFill>
                </a:uFill>
                <a:latin typeface="Arial"/>
              </a:rPr>
              <a:t>(z.B</a:t>
            </a:r>
            <a:r>
              <a:rPr lang="de-DE" sz="2000" spc="-1" dirty="0">
                <a:solidFill>
                  <a:srgbClr val="004586"/>
                </a:solidFill>
                <a:uFill>
                  <a:solidFill>
                    <a:srgbClr val="FFFFFF"/>
                  </a:solidFill>
                </a:uFill>
                <a:latin typeface="Arial"/>
              </a:rPr>
              <a:t>. um Zuschauer eines </a:t>
            </a:r>
            <a:r>
              <a:rPr lang="de-DE" sz="2000" spc="-1" dirty="0" smtClean="0">
                <a:solidFill>
                  <a:srgbClr val="004586"/>
                </a:solidFill>
                <a:uFill>
                  <a:solidFill>
                    <a:srgbClr val="FFFFFF"/>
                  </a:solidFill>
                </a:uFill>
                <a:latin typeface="Arial"/>
              </a:rPr>
              <a:t>Wettkampfes), </a:t>
            </a:r>
            <a:r>
              <a:rPr lang="de-DE" sz="2000" spc="-1" dirty="0">
                <a:solidFill>
                  <a:srgbClr val="004586"/>
                </a:solidFill>
                <a:uFill>
                  <a:solidFill>
                    <a:srgbClr val="FFFFFF"/>
                  </a:solidFill>
                </a:uFill>
                <a:latin typeface="Arial"/>
              </a:rPr>
              <a:t>ist auf Folgendes zu achten: </a:t>
            </a: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einer konkludenten Erlaubnis, ein Bild zu veröffentlichen. Ein solches liegt vor, wenn auf dem Foto ersichtlich ist, dass die fotografierte Person oder jedes Mitglied der fotografierten Gruppe erkannt hat, dass sie fotografiert wird / werden und dabei lächelnd oder gar posierend in die Kamera blickt / blicken</a:t>
            </a:r>
            <a:r>
              <a:rPr lang="de-DE" sz="1300" spc="-1" dirty="0" smtClean="0">
                <a:solidFill>
                  <a:srgbClr val="004586"/>
                </a:solidFill>
                <a:uFill>
                  <a:solidFill>
                    <a:srgbClr val="FFFFFF"/>
                  </a:solidFill>
                </a:uFill>
                <a:latin typeface="Arial"/>
              </a:rPr>
              <a:t>.</a:t>
            </a:r>
          </a:p>
          <a:p>
            <a:pPr lvl="0"/>
            <a:endParaRPr lang="de-DE" sz="1300" spc="-1" dirty="0" smtClean="0">
              <a:solidFill>
                <a:srgbClr val="004586"/>
              </a:solidFill>
              <a:uFill>
                <a:solidFill>
                  <a:srgbClr val="FFFFFF"/>
                </a:solidFill>
              </a:uFill>
              <a:latin typeface="Arial"/>
            </a:endParaRP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keiner Erlaubnis, wenn abgebildete Personen nicht das Hauptmotiv auf dem Bild waren, sondern beispielsweise auf dem Vereinsausflug beim Foto vor dem Eifelturm auch andere Personen mit auf dem Foto sind. </a:t>
            </a:r>
            <a:endParaRPr lang="de-DE" sz="1300" spc="-1" dirty="0" smtClean="0">
              <a:solidFill>
                <a:srgbClr val="004586"/>
              </a:solidFill>
              <a:uFill>
                <a:solidFill>
                  <a:srgbClr val="FFFFFF"/>
                </a:solidFill>
              </a:uFill>
              <a:latin typeface="Arial"/>
            </a:endParaRPr>
          </a:p>
          <a:p>
            <a:pPr marL="171450" lvl="0" indent="-171450">
              <a:buFont typeface="Arial" panose="020B0604020202020204" pitchFamily="34" charset="0"/>
              <a:buChar char="•"/>
            </a:pPr>
            <a:endParaRPr lang="de-DE" sz="1300" spc="-1" dirty="0">
              <a:solidFill>
                <a:srgbClr val="004586"/>
              </a:solidFill>
              <a:uFill>
                <a:solidFill>
                  <a:srgbClr val="FFFFFF"/>
                </a:solidFill>
              </a:uFill>
              <a:latin typeface="Arial"/>
            </a:endParaRPr>
          </a:p>
          <a:p>
            <a:pPr marL="171450" lvl="0" indent="-171450">
              <a:buFont typeface="Arial" panose="020B0604020202020204" pitchFamily="34" charset="0"/>
              <a:buChar char="•"/>
            </a:pPr>
            <a:r>
              <a:rPr lang="de-DE" sz="1300" spc="-1" dirty="0" smtClean="0">
                <a:solidFill>
                  <a:srgbClr val="004586"/>
                </a:solidFill>
                <a:uFill>
                  <a:solidFill>
                    <a:srgbClr val="FFFFFF"/>
                  </a:solidFill>
                </a:uFill>
                <a:latin typeface="Arial"/>
              </a:rPr>
              <a:t>Es </a:t>
            </a:r>
            <a:r>
              <a:rPr lang="de-DE" sz="1300" spc="-1" dirty="0">
                <a:solidFill>
                  <a:srgbClr val="004586"/>
                </a:solidFill>
                <a:uFill>
                  <a:solidFill>
                    <a:srgbClr val="FFFFFF"/>
                  </a:solidFill>
                </a:uFill>
                <a:latin typeface="Arial"/>
              </a:rPr>
              <a:t>bedarf unserer Ansicht nach auch keiner Erlaubnis, wenn Bilder vom Siegertreppchen gemacht werden. Die Ergebnisdarstellung im Bild (1. / 2. / 3.) ist untrennbar mit der Wettkampf verbunden. Jeder Teilnehmer des Wettkampfes erklärt sich mit seiner Teilnahme konkludent damit einverstanden, das sein Bild auf dem Treppchen stehend veröffentlicht wird.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15808675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71</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78313"/>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l)  Was ist bei der Veröffentlichung von Ergebnislisten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In den meisten Wettbewerben des Deutschen Schützenbundes stellen erst die veröffentlichten Ergebnisse eine endgültige Bewertung des Wettkampfes dar.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Auch </a:t>
            </a:r>
            <a:r>
              <a:rPr lang="de-DE" sz="2000" spc="-1" dirty="0">
                <a:solidFill>
                  <a:srgbClr val="004586"/>
                </a:solidFill>
                <a:uFill>
                  <a:solidFill>
                    <a:srgbClr val="FFFFFF"/>
                  </a:solidFill>
                </a:uFill>
                <a:latin typeface="Arial"/>
              </a:rPr>
              <a:t>ist diese Ergebnisveröffentlichung eine Grundvoraussetzung für eine mögliche Überprüfung (Einspruch gegen ein Wettkampfergebnis). Eine Nichtveröffentlichung der Ergebnisse führt daher zu einem nicht hinnehmbaren Einschnitt in den gesamten Wettkampfbetrieb, unter anderem da gegebenenfalls Einsprüche gegen Ergebnisse mangels Bekanntgabe nicht mehr möglich wären.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 </a:t>
            </a:r>
            <a:r>
              <a:rPr lang="de-DE" sz="2000" spc="-1" dirty="0">
                <a:solidFill>
                  <a:srgbClr val="004586"/>
                </a:solidFill>
                <a:uFill>
                  <a:solidFill>
                    <a:srgbClr val="FFFFFF"/>
                  </a:solidFill>
                </a:uFill>
                <a:latin typeface="Arial"/>
              </a:rPr>
              <a:t>Wettkampf ohne Ergebnisliste ist nicht darstellbar – weder gegenüber den Wettkampfteilnehmern noch gegenüber der Öffentlichkeit.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10769080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72</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4770537"/>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l)  Was ist bei der Veröffentlichung von Ergebnislisten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Mit </a:t>
            </a:r>
            <a:r>
              <a:rPr lang="de-DE" sz="2000" spc="-1" dirty="0">
                <a:solidFill>
                  <a:srgbClr val="004586"/>
                </a:solidFill>
                <a:uFill>
                  <a:solidFill>
                    <a:srgbClr val="FFFFFF"/>
                  </a:solidFill>
                </a:uFill>
                <a:latin typeface="Arial"/>
              </a:rPr>
              <a:t>der Anmeldung zu einem Wettkampf und der Teilnahme am Wettkampf erklärt sich der Teilnehmer konkludent damit einverstanden, dass seine Daten </a:t>
            </a:r>
            <a:r>
              <a:rPr lang="de-DE" sz="2000" spc="-1" dirty="0" smtClean="0">
                <a:solidFill>
                  <a:srgbClr val="004586"/>
                </a:solidFill>
                <a:uFill>
                  <a:solidFill>
                    <a:srgbClr val="FFFFFF"/>
                  </a:solidFill>
                </a:uFill>
                <a:latin typeface="Arial"/>
              </a:rPr>
              <a:t>(Startlisten </a:t>
            </a:r>
            <a:r>
              <a:rPr lang="de-DE" sz="2000" spc="-1" dirty="0">
                <a:solidFill>
                  <a:srgbClr val="004586"/>
                </a:solidFill>
                <a:uFill>
                  <a:solidFill>
                    <a:srgbClr val="FFFFFF"/>
                  </a:solidFill>
                </a:uFill>
                <a:latin typeface="Arial"/>
              </a:rPr>
              <a:t>bzw. </a:t>
            </a:r>
            <a:r>
              <a:rPr lang="de-DE" sz="2000" spc="-1" dirty="0" smtClean="0">
                <a:solidFill>
                  <a:srgbClr val="004586"/>
                </a:solidFill>
                <a:uFill>
                  <a:solidFill>
                    <a:srgbClr val="FFFFFF"/>
                  </a:solidFill>
                </a:uFill>
                <a:latin typeface="Arial"/>
              </a:rPr>
              <a:t>Ergebnislisten) </a:t>
            </a:r>
            <a:r>
              <a:rPr lang="de-DE" sz="2000" spc="-1" dirty="0">
                <a:solidFill>
                  <a:srgbClr val="004586"/>
                </a:solidFill>
                <a:uFill>
                  <a:solidFill>
                    <a:srgbClr val="FFFFFF"/>
                  </a:solidFill>
                </a:uFill>
                <a:latin typeface="Arial"/>
              </a:rPr>
              <a:t>veröffentlicht werden.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 entsprechender Hinweis sollte sich in der Ausschreibung befinden.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Einer </a:t>
            </a:r>
            <a:r>
              <a:rPr lang="de-DE" sz="2000" spc="-1" dirty="0">
                <a:solidFill>
                  <a:srgbClr val="004586"/>
                </a:solidFill>
                <a:uFill>
                  <a:solidFill>
                    <a:srgbClr val="FFFFFF"/>
                  </a:solidFill>
                </a:uFill>
                <a:latin typeface="Arial"/>
                <a:hlinkClick r:id="rId3"/>
              </a:rPr>
              <a:t>Veröffentlichung von Start- und Ergebnislisten </a:t>
            </a:r>
            <a:r>
              <a:rPr lang="de-DE" sz="2000" spc="-1" dirty="0">
                <a:solidFill>
                  <a:srgbClr val="004586"/>
                </a:solidFill>
                <a:uFill>
                  <a:solidFill>
                    <a:srgbClr val="FFFFFF"/>
                  </a:solidFill>
                </a:uFill>
                <a:latin typeface="Arial"/>
              </a:rPr>
              <a:t>mit Name, Vorname, Wettkampfbezeichnung, Wettkampfklasse, Nennung des Landesverbandes und Vereins im Internet, bei Streaming-Diensten, im TV und in fachlich ausgerichteten Printmedien (z.B. Fachzeitschriften) und allgemeinen Printmedien (z.B. Tageszeitungen, Zeitschriften), nach einer allgemeinen Vorabinformation über die Veröffentlichung in </a:t>
            </a:r>
            <a:r>
              <a:rPr lang="de-DE" sz="2000" spc="-1" dirty="0" smtClean="0">
                <a:solidFill>
                  <a:srgbClr val="004586"/>
                </a:solidFill>
                <a:uFill>
                  <a:solidFill>
                    <a:srgbClr val="FFFFFF"/>
                  </a:solidFill>
                </a:uFill>
                <a:latin typeface="Arial"/>
              </a:rPr>
              <a:t>der</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21036040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73</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78313"/>
          </a:xfrm>
          <a:prstGeom prst="rect">
            <a:avLst/>
          </a:prstGeom>
          <a:noFill/>
        </p:spPr>
        <p:txBody>
          <a:bodyPr wrap="square" rtlCol="0">
            <a:spAutoFit/>
          </a:bodyPr>
          <a:lstStyle/>
          <a:p>
            <a:pPr marL="447675" lvl="0" indent="-447675"/>
            <a:r>
              <a:rPr lang="de-DE" sz="2800" b="1" spc="-1" dirty="0" smtClean="0">
                <a:solidFill>
                  <a:srgbClr val="004586"/>
                </a:solidFill>
                <a:uFill>
                  <a:solidFill>
                    <a:srgbClr val="FFFFFF"/>
                  </a:solidFill>
                </a:uFill>
                <a:latin typeface="Arial"/>
              </a:rPr>
              <a:t>l)  Was ist bei der Veröffentlichung von Ergebnislisten im Internet </a:t>
            </a:r>
            <a:r>
              <a:rPr lang="de-DE" sz="2800" b="1" spc="-1" dirty="0">
                <a:solidFill>
                  <a:srgbClr val="004586"/>
                </a:solidFill>
                <a:uFill>
                  <a:solidFill>
                    <a:srgbClr val="FFFFFF"/>
                  </a:solidFill>
                </a:uFill>
                <a:latin typeface="Arial"/>
              </a:rPr>
              <a:t>/ in den sozialen Medien </a:t>
            </a:r>
            <a:r>
              <a:rPr lang="de-DE" sz="2800" b="1" spc="-1" dirty="0" smtClean="0">
                <a:solidFill>
                  <a:srgbClr val="004586"/>
                </a:solidFill>
                <a:uFill>
                  <a:solidFill>
                    <a:srgbClr val="FFFFFF"/>
                  </a:solidFill>
                </a:uFill>
                <a:latin typeface="Arial"/>
              </a:rPr>
              <a:t>zu beachten?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Ausschreibung, steht zunächst aus Sicht des Datenschutzes nichts entgegen. Der DSB hat ein berechtigtes Interesse nach Art 6. Abs1. f) DSGVO daran.</a:t>
            </a: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Sollte ein Sportler der Veröffentlichung einer Ergebnisliste im Internet oder den sozialen </a:t>
            </a:r>
            <a:r>
              <a:rPr lang="de-DE" sz="2000" spc="-1" dirty="0">
                <a:solidFill>
                  <a:srgbClr val="004586"/>
                </a:solidFill>
                <a:uFill>
                  <a:solidFill>
                    <a:srgbClr val="FFFFFF"/>
                  </a:solidFill>
                </a:uFill>
                <a:latin typeface="Arial"/>
              </a:rPr>
              <a:t>M</a:t>
            </a:r>
            <a:r>
              <a:rPr lang="de-DE" sz="2000" spc="-1" dirty="0" smtClean="0">
                <a:solidFill>
                  <a:srgbClr val="004586"/>
                </a:solidFill>
                <a:uFill>
                  <a:solidFill>
                    <a:srgbClr val="FFFFFF"/>
                  </a:solidFill>
                </a:uFill>
                <a:latin typeface="Arial"/>
              </a:rPr>
              <a:t>edien widersprechen erfolgt eine Güterabwägung mit den berechtigten Interessen des DSB. Je nach dem, wie diese ausfällt, wird ab dem </a:t>
            </a:r>
            <a:r>
              <a:rPr lang="de-DE" sz="2000" spc="-1" dirty="0">
                <a:solidFill>
                  <a:srgbClr val="004586"/>
                </a:solidFill>
                <a:uFill>
                  <a:solidFill>
                    <a:srgbClr val="FFFFFF"/>
                  </a:solidFill>
                </a:uFill>
                <a:latin typeface="Arial"/>
              </a:rPr>
              <a:t>Z</a:t>
            </a:r>
            <a:r>
              <a:rPr lang="de-DE" sz="2000" spc="-1" dirty="0" smtClean="0">
                <a:solidFill>
                  <a:srgbClr val="004586"/>
                </a:solidFill>
                <a:uFill>
                  <a:solidFill>
                    <a:srgbClr val="FFFFFF"/>
                  </a:solidFill>
                </a:uFill>
                <a:latin typeface="Arial"/>
              </a:rPr>
              <a:t>eitpunkt der Entscheidung der Güterabwägung von einer Veröffentlichung abgesehen und in der Ergebnisliste der Eintrag unkenntlich gemacht. </a:t>
            </a:r>
            <a:endParaRPr lang="de-DE" sz="2000"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01842581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74</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016758"/>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m</a:t>
            </a:r>
            <a:r>
              <a:rPr lang="de-DE" sz="2800" b="1" spc="-1" dirty="0" smtClean="0">
                <a:solidFill>
                  <a:srgbClr val="004586"/>
                </a:solidFill>
                <a:uFill>
                  <a:solidFill>
                    <a:srgbClr val="FFFFFF"/>
                  </a:solidFill>
                </a:uFill>
                <a:latin typeface="Arial"/>
              </a:rPr>
              <a:t>) Ist bei Meldungen der Vereine an die Mitgliederverwaltungsprogramme der Landesverbände oder des Bundesverbandes eine Auftragsdatenverarbeitung gegeben?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Auch </a:t>
            </a:r>
            <a:r>
              <a:rPr lang="de-DE" sz="2000" spc="-1" dirty="0">
                <a:solidFill>
                  <a:srgbClr val="004586"/>
                </a:solidFill>
                <a:uFill>
                  <a:solidFill>
                    <a:srgbClr val="FFFFFF"/>
                  </a:solidFill>
                </a:uFill>
                <a:latin typeface="Arial"/>
              </a:rPr>
              <a:t>nach Sicht des Hessischen Datenschutzbeauftragten handeln die Landesverbände, die diese Daten zur Verfügung gestellt bekommen, nicht als reiner (technischer) Dienstleister derjenigen, die die Daten bereitstellen, sondern als (Mit-)Nutzer dieser Daten. </a:t>
            </a:r>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Sie </a:t>
            </a:r>
            <a:r>
              <a:rPr lang="de-DE" sz="2000" spc="-1" dirty="0">
                <a:solidFill>
                  <a:srgbClr val="004586"/>
                </a:solidFill>
                <a:uFill>
                  <a:solidFill>
                    <a:srgbClr val="FFFFFF"/>
                  </a:solidFill>
                </a:uFill>
                <a:latin typeface="Arial"/>
              </a:rPr>
              <a:t>stellen die Plattform / die Datenbank zur Verfügung und nutzen die Daten für die Mitgliederverwaltung </a:t>
            </a:r>
            <a:r>
              <a:rPr lang="de-DE" sz="1400" spc="-1" dirty="0">
                <a:solidFill>
                  <a:srgbClr val="004586"/>
                </a:solidFill>
                <a:uFill>
                  <a:solidFill>
                    <a:srgbClr val="FFFFFF"/>
                  </a:solidFill>
                </a:uFill>
                <a:latin typeface="Arial"/>
              </a:rPr>
              <a:t>(Ehrungen, Versicherungsschutz, Prüfung von waffenrechtlichen Erlaubnissen im Zusammenhang mit Bedürfnisanträgen, der Verwaltung ihrer </a:t>
            </a:r>
            <a:r>
              <a:rPr lang="de-DE" sz="1400" spc="-1" dirty="0" smtClean="0">
                <a:solidFill>
                  <a:srgbClr val="004586"/>
                </a:solidFill>
                <a:uFill>
                  <a:solidFill>
                    <a:srgbClr val="FFFFFF"/>
                  </a:solidFill>
                </a:uFill>
                <a:latin typeface="Arial"/>
              </a:rPr>
              <a:t>Landeskaderathleten</a:t>
            </a:r>
            <a:r>
              <a:rPr lang="de-DE" sz="1400" spc="-1" dirty="0">
                <a:solidFill>
                  <a:srgbClr val="004586"/>
                </a:solidFill>
                <a:uFill>
                  <a:solidFill>
                    <a:srgbClr val="FFFFFF"/>
                  </a:solidFill>
                </a:uFill>
                <a:latin typeface="Arial"/>
              </a:rPr>
              <a:t>, statistischen Auswertungen zur Organisation und Weiterentwicklung des Verbandes) </a:t>
            </a:r>
            <a:r>
              <a:rPr lang="de-DE" sz="2000" spc="-1" dirty="0">
                <a:solidFill>
                  <a:srgbClr val="004586"/>
                </a:solidFill>
                <a:uFill>
                  <a:solidFill>
                    <a:srgbClr val="FFFFFF"/>
                  </a:solidFill>
                </a:uFill>
                <a:latin typeface="Arial"/>
              </a:rPr>
              <a:t>sowie für die Prüfung der Startberechtigung und </a:t>
            </a:r>
            <a:r>
              <a:rPr lang="de-DE" sz="2000" spc="-1" dirty="0" err="1">
                <a:solidFill>
                  <a:srgbClr val="004586"/>
                </a:solidFill>
                <a:uFill>
                  <a:solidFill>
                    <a:srgbClr val="FFFFFF"/>
                  </a:solidFill>
                </a:uFill>
                <a:latin typeface="Arial"/>
              </a:rPr>
              <a:t>Limitzahlen</a:t>
            </a:r>
            <a:r>
              <a:rPr lang="de-DE" sz="2000" spc="-1" dirty="0">
                <a:solidFill>
                  <a:srgbClr val="004586"/>
                </a:solidFill>
                <a:uFill>
                  <a:solidFill>
                    <a:srgbClr val="FFFFFF"/>
                  </a:solidFill>
                </a:uFill>
                <a:latin typeface="Arial"/>
              </a:rPr>
              <a:t> bei Landesmeisterschaften und deren Untergliederungen</a:t>
            </a:r>
            <a:r>
              <a:rPr lang="de-DE" sz="2000" spc="-1" dirty="0" smtClean="0">
                <a:solidFill>
                  <a:srgbClr val="004586"/>
                </a:solidFill>
                <a:uFill>
                  <a:solidFill>
                    <a:srgbClr val="FFFFFF"/>
                  </a:solidFill>
                </a:uFill>
                <a:latin typeface="Arial"/>
              </a:rPr>
              <a:t>.</a:t>
            </a:r>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47678080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75</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01424"/>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m</a:t>
            </a:r>
            <a:r>
              <a:rPr lang="de-DE" sz="2800" b="1" spc="-1" dirty="0" smtClean="0">
                <a:solidFill>
                  <a:srgbClr val="004586"/>
                </a:solidFill>
                <a:uFill>
                  <a:solidFill>
                    <a:srgbClr val="FFFFFF"/>
                  </a:solidFill>
                </a:uFill>
                <a:latin typeface="Arial"/>
              </a:rPr>
              <a:t>) Ist bei Meldungen der Vereine an die Mitgliederverwaltungsprogramme der Landesverbände oder des Bundesverbandes eine Auftragsdatenverarbeitung gegeben? </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Darüber hinaus werden die Daten über den Landesverband weitergegeben an den </a:t>
            </a:r>
            <a:r>
              <a:rPr lang="de-DE" sz="2000" spc="-1" dirty="0" smtClean="0">
                <a:solidFill>
                  <a:srgbClr val="004586"/>
                </a:solidFill>
                <a:uFill>
                  <a:solidFill>
                    <a:srgbClr val="FFFFFF"/>
                  </a:solidFill>
                </a:uFill>
                <a:latin typeface="Arial"/>
              </a:rPr>
              <a:t>Bundesverband, </a:t>
            </a:r>
            <a:r>
              <a:rPr lang="de-DE" sz="2000" spc="-1" dirty="0">
                <a:solidFill>
                  <a:srgbClr val="004586"/>
                </a:solidFill>
                <a:uFill>
                  <a:solidFill>
                    <a:srgbClr val="FFFFFF"/>
                  </a:solidFill>
                </a:uFill>
                <a:latin typeface="Arial"/>
              </a:rPr>
              <a:t>der seinerseits ebenfalls nicht als </a:t>
            </a:r>
            <a:r>
              <a:rPr lang="de-DE" sz="2000" spc="-1" dirty="0" smtClean="0">
                <a:solidFill>
                  <a:srgbClr val="004586"/>
                </a:solidFill>
                <a:uFill>
                  <a:solidFill>
                    <a:srgbClr val="FFFFFF"/>
                  </a:solidFill>
                </a:uFill>
                <a:latin typeface="Arial"/>
              </a:rPr>
              <a:t>rein </a:t>
            </a:r>
            <a:r>
              <a:rPr lang="de-DE" sz="2000" spc="-1" dirty="0">
                <a:solidFill>
                  <a:srgbClr val="004586"/>
                </a:solidFill>
                <a:uFill>
                  <a:solidFill>
                    <a:srgbClr val="FFFFFF"/>
                  </a:solidFill>
                </a:uFill>
                <a:latin typeface="Arial"/>
              </a:rPr>
              <a:t>(technischer) Dienstleister derjenigen handelt, die die Daten eingeben, sondern ebenfalls mit den Daten inhaltlich arbeitet. </a:t>
            </a:r>
            <a:endParaRPr lang="de-DE" sz="2000" spc="-1" dirty="0" smtClean="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Auch </a:t>
            </a:r>
            <a:r>
              <a:rPr lang="de-DE" sz="2000" spc="-1" dirty="0">
                <a:solidFill>
                  <a:srgbClr val="004586"/>
                </a:solidFill>
                <a:uFill>
                  <a:solidFill>
                    <a:srgbClr val="FFFFFF"/>
                  </a:solidFill>
                </a:uFill>
                <a:latin typeface="Arial"/>
              </a:rPr>
              <a:t>auf Bundesebene werden die Daten genutzt, um die mittelbaren Mitglieder zu kontaktieren (Kontakt zu Vereinen mittels postalisch versendetem Präsidentenbrief) bzw. Startrechte / </a:t>
            </a:r>
            <a:r>
              <a:rPr lang="de-DE" sz="2000" spc="-1" dirty="0" err="1">
                <a:solidFill>
                  <a:srgbClr val="004586"/>
                </a:solidFill>
                <a:uFill>
                  <a:solidFill>
                    <a:srgbClr val="FFFFFF"/>
                  </a:solidFill>
                </a:uFill>
                <a:latin typeface="Arial"/>
              </a:rPr>
              <a:t>Limitzahlen</a:t>
            </a:r>
            <a:r>
              <a:rPr lang="de-DE" sz="2000" spc="-1" dirty="0">
                <a:solidFill>
                  <a:srgbClr val="004586"/>
                </a:solidFill>
                <a:uFill>
                  <a:solidFill>
                    <a:srgbClr val="FFFFFF"/>
                  </a:solidFill>
                </a:uFill>
                <a:latin typeface="Arial"/>
              </a:rPr>
              <a:t> der Einzelmitglieder bei Bundesmeisterschaften zu prüfen sowie statistischen Auswertungen zur Organisation und Weiterentwicklung des Verbandes. </a:t>
            </a: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55772325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76</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447645"/>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m</a:t>
            </a:r>
            <a:r>
              <a:rPr lang="de-DE" sz="2800" b="1" spc="-1" dirty="0" smtClean="0">
                <a:solidFill>
                  <a:srgbClr val="004586"/>
                </a:solidFill>
                <a:uFill>
                  <a:solidFill>
                    <a:srgbClr val="FFFFFF"/>
                  </a:solidFill>
                </a:uFill>
                <a:latin typeface="Arial"/>
              </a:rPr>
              <a:t>) Ist bei Meldungen der Vereine an die Mitgliederverwaltungsprogramme der Landesverbände oder des Bundesverbandes eine Auftragsdatenverarbeitung gegeben? </a:t>
            </a:r>
            <a:endParaRPr lang="de-DE" sz="2800" b="1" spc="-1" dirty="0">
              <a:solidFill>
                <a:srgbClr val="004586"/>
              </a:solidFill>
              <a:uFill>
                <a:solidFill>
                  <a:srgbClr val="FFFFFF"/>
                </a:solidFill>
              </a:uFill>
              <a:latin typeface="Arial"/>
            </a:endParaRPr>
          </a:p>
          <a:p>
            <a:pPr lvl="0"/>
            <a:r>
              <a:rPr lang="de-DE" spc="-1" dirty="0" smtClean="0">
                <a:solidFill>
                  <a:srgbClr val="004586"/>
                </a:solidFill>
                <a:uFill>
                  <a:solidFill>
                    <a:srgbClr val="FFFFFF"/>
                  </a:solidFill>
                </a:uFill>
                <a:latin typeface="Arial"/>
              </a:rPr>
              <a:t>Sowohl </a:t>
            </a:r>
            <a:r>
              <a:rPr lang="de-DE" spc="-1" dirty="0">
                <a:solidFill>
                  <a:srgbClr val="004586"/>
                </a:solidFill>
                <a:uFill>
                  <a:solidFill>
                    <a:srgbClr val="FFFFFF"/>
                  </a:solidFill>
                </a:uFill>
                <a:latin typeface="Arial"/>
              </a:rPr>
              <a:t>auf Landesebene als auch auf Bundesebene sind die Datenerhebung und auch die Nutzung, Bearbeitung und Speicherung der Daten zu den angegeben Zwecken durch die vertraglichen Beziehungen der Beteiligten (Mitgliedschaften) untereinander abgedeckt.</a:t>
            </a:r>
          </a:p>
          <a:p>
            <a:pPr lvl="0"/>
            <a:endParaRPr lang="de-DE" spc="-1" dirty="0">
              <a:solidFill>
                <a:srgbClr val="004586"/>
              </a:solidFill>
              <a:uFill>
                <a:solidFill>
                  <a:srgbClr val="FFFFFF"/>
                </a:solidFill>
              </a:uFill>
              <a:latin typeface="Arial"/>
            </a:endParaRPr>
          </a:p>
          <a:p>
            <a:pPr lvl="0"/>
            <a:r>
              <a:rPr lang="de-DE" spc="-1" dirty="0">
                <a:solidFill>
                  <a:srgbClr val="004586"/>
                </a:solidFill>
                <a:uFill>
                  <a:solidFill>
                    <a:srgbClr val="FFFFFF"/>
                  </a:solidFill>
                </a:uFill>
                <a:latin typeface="Arial"/>
              </a:rPr>
              <a:t>Es handelt sich somit </a:t>
            </a:r>
            <a:r>
              <a:rPr lang="de-DE" b="1" spc="-1" dirty="0">
                <a:solidFill>
                  <a:srgbClr val="004586"/>
                </a:solidFill>
                <a:uFill>
                  <a:solidFill>
                    <a:srgbClr val="FFFFFF"/>
                  </a:solidFill>
                </a:uFill>
                <a:latin typeface="Arial"/>
              </a:rPr>
              <a:t>nicht</a:t>
            </a:r>
            <a:r>
              <a:rPr lang="de-DE" spc="-1" dirty="0">
                <a:solidFill>
                  <a:srgbClr val="004586"/>
                </a:solidFill>
                <a:uFill>
                  <a:solidFill>
                    <a:srgbClr val="FFFFFF"/>
                  </a:solidFill>
                </a:uFill>
                <a:latin typeface="Arial"/>
              </a:rPr>
              <a:t> um eine </a:t>
            </a:r>
            <a:r>
              <a:rPr lang="de-DE" spc="-1" dirty="0" smtClean="0">
                <a:solidFill>
                  <a:srgbClr val="004586"/>
                </a:solidFill>
                <a:uFill>
                  <a:solidFill>
                    <a:srgbClr val="FFFFFF"/>
                  </a:solidFill>
                </a:uFill>
                <a:latin typeface="Arial"/>
              </a:rPr>
              <a:t>Auftragsdatenverarbeitung, wenn der Verein seine Mitgliederdaten an den Landesverband und den Bundesverband weitergibt. Gem. Art 26 DSGVO sind dann die Nutzer gemeinsam Verantwortliche.</a:t>
            </a:r>
          </a:p>
          <a:p>
            <a:pPr lvl="0"/>
            <a:endParaRPr lang="de-DE" spc="-1" dirty="0" smtClean="0">
              <a:solidFill>
                <a:srgbClr val="004586"/>
              </a:solidFill>
              <a:uFill>
                <a:solidFill>
                  <a:srgbClr val="FFFFFF"/>
                </a:solidFill>
              </a:uFill>
              <a:latin typeface="Arial"/>
            </a:endParaRPr>
          </a:p>
          <a:p>
            <a:r>
              <a:rPr lang="de-DE" spc="-1" dirty="0">
                <a:solidFill>
                  <a:srgbClr val="004586"/>
                </a:solidFill>
                <a:uFill>
                  <a:solidFill>
                    <a:srgbClr val="FFFFFF"/>
                  </a:solidFill>
                </a:uFill>
                <a:latin typeface="Arial"/>
              </a:rPr>
              <a:t>Weitere, über diese vertraglichen Beziehungen hinausgehende Datenerhebung, Nutzung, Bearbeitung und Speicherung von Daten müssten gegebenenfalls anders beurteilt werden.</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20877918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77</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5201424"/>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n</a:t>
            </a:r>
            <a:r>
              <a:rPr lang="de-DE" sz="2800" b="1" spc="-1" dirty="0" smtClean="0">
                <a:solidFill>
                  <a:srgbClr val="004586"/>
                </a:solidFill>
                <a:uFill>
                  <a:solidFill>
                    <a:srgbClr val="FFFFFF"/>
                  </a:solidFill>
                </a:uFill>
                <a:latin typeface="Arial"/>
              </a:rPr>
              <a:t>) Ist die Behörde </a:t>
            </a:r>
            <a:r>
              <a:rPr lang="de-DE" sz="2800" b="1" spc="-1" dirty="0" err="1" smtClean="0">
                <a:solidFill>
                  <a:srgbClr val="004586"/>
                </a:solidFill>
                <a:uFill>
                  <a:solidFill>
                    <a:srgbClr val="FFFFFF"/>
                  </a:solidFill>
                </a:uFill>
                <a:latin typeface="Arial"/>
              </a:rPr>
              <a:t>Auftragsdatenverarbeiter</a:t>
            </a:r>
            <a:r>
              <a:rPr lang="de-DE" sz="2800" b="1" spc="-1" dirty="0" smtClean="0">
                <a:solidFill>
                  <a:srgbClr val="004586"/>
                </a:solidFill>
                <a:uFill>
                  <a:solidFill>
                    <a:srgbClr val="FFFFFF"/>
                  </a:solidFill>
                </a:uFill>
                <a:latin typeface="Arial"/>
              </a:rPr>
              <a:t> für den Verein hinsichtlich der Meldung von ausgetretenen schießsportlich aktiven Vereinsmitgliedern?</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Es </a:t>
            </a:r>
            <a:r>
              <a:rPr lang="de-DE" sz="2000" spc="-1" dirty="0">
                <a:solidFill>
                  <a:srgbClr val="004586"/>
                </a:solidFill>
                <a:uFill>
                  <a:solidFill>
                    <a:srgbClr val="FFFFFF"/>
                  </a:solidFill>
                </a:uFill>
                <a:latin typeface="Arial"/>
              </a:rPr>
              <a:t>handelt </a:t>
            </a:r>
            <a:r>
              <a:rPr lang="de-DE" sz="2000" spc="-1" dirty="0" smtClean="0">
                <a:solidFill>
                  <a:srgbClr val="004586"/>
                </a:solidFill>
                <a:uFill>
                  <a:solidFill>
                    <a:srgbClr val="FFFFFF"/>
                  </a:solidFill>
                </a:uFill>
                <a:latin typeface="Arial"/>
              </a:rPr>
              <a:t>sich </a:t>
            </a:r>
            <a:r>
              <a:rPr lang="de-DE" sz="2000" b="1" spc="-1" dirty="0">
                <a:solidFill>
                  <a:srgbClr val="004586"/>
                </a:solidFill>
                <a:uFill>
                  <a:solidFill>
                    <a:srgbClr val="FFFFFF"/>
                  </a:solidFill>
                </a:uFill>
                <a:latin typeface="Arial"/>
              </a:rPr>
              <a:t>nicht </a:t>
            </a:r>
            <a:r>
              <a:rPr lang="de-DE" sz="2000" spc="-1" dirty="0">
                <a:solidFill>
                  <a:srgbClr val="004586"/>
                </a:solidFill>
                <a:uFill>
                  <a:solidFill>
                    <a:srgbClr val="FFFFFF"/>
                  </a:solidFill>
                </a:uFill>
                <a:latin typeface="Arial"/>
              </a:rPr>
              <a:t>um einen Fall der </a:t>
            </a:r>
            <a:r>
              <a:rPr lang="de-DE" sz="2000" spc="-1" dirty="0" smtClean="0">
                <a:solidFill>
                  <a:srgbClr val="004586"/>
                </a:solidFill>
                <a:uFill>
                  <a:solidFill>
                    <a:srgbClr val="FFFFFF"/>
                  </a:solidFill>
                </a:uFill>
                <a:latin typeface="Arial"/>
              </a:rPr>
              <a:t>Auftragsdatenverarbeitung. </a:t>
            </a:r>
          </a:p>
          <a:p>
            <a:pPr lvl="0"/>
            <a:r>
              <a:rPr lang="de-DE" sz="2000" spc="-1" dirty="0" smtClean="0">
                <a:solidFill>
                  <a:srgbClr val="004586"/>
                </a:solidFill>
                <a:uFill>
                  <a:solidFill>
                    <a:srgbClr val="FFFFFF"/>
                  </a:solidFill>
                </a:uFill>
                <a:latin typeface="Arial"/>
              </a:rPr>
              <a:t>Die </a:t>
            </a:r>
            <a:r>
              <a:rPr lang="de-DE" sz="2000" spc="-1" dirty="0">
                <a:solidFill>
                  <a:srgbClr val="004586"/>
                </a:solidFill>
                <a:uFill>
                  <a:solidFill>
                    <a:srgbClr val="FFFFFF"/>
                  </a:solidFill>
                </a:uFill>
                <a:latin typeface="Arial"/>
              </a:rPr>
              <a:t>Behörde nimmt hoheitliche Aufgaben war, wenn Sie das </a:t>
            </a:r>
            <a:r>
              <a:rPr lang="de-DE" sz="2000" spc="-1" dirty="0" smtClean="0">
                <a:solidFill>
                  <a:srgbClr val="004586"/>
                </a:solidFill>
                <a:uFill>
                  <a:solidFill>
                    <a:srgbClr val="FFFFFF"/>
                  </a:solidFill>
                </a:uFill>
                <a:latin typeface="Arial"/>
              </a:rPr>
              <a:t>schießsportlich aktive ausgetretene </a:t>
            </a:r>
            <a:r>
              <a:rPr lang="de-DE" sz="2000" spc="-1" dirty="0">
                <a:solidFill>
                  <a:srgbClr val="004586"/>
                </a:solidFill>
                <a:uFill>
                  <a:solidFill>
                    <a:srgbClr val="FFFFFF"/>
                  </a:solidFill>
                </a:uFill>
                <a:latin typeface="Arial"/>
              </a:rPr>
              <a:t>Mitglied anschreibt und nach dem Fortbestand des Bedürfnisses fragt. </a:t>
            </a:r>
            <a:endParaRPr lang="de-DE" sz="2000" spc="-1" dirty="0" smtClean="0">
              <a:solidFill>
                <a:srgbClr val="004586"/>
              </a:solidFill>
              <a:uFill>
                <a:solidFill>
                  <a:srgbClr val="FFFFFF"/>
                </a:solidFill>
              </a:uFill>
              <a:latin typeface="Arial"/>
            </a:endParaRPr>
          </a:p>
          <a:p>
            <a:pPr lvl="0"/>
            <a:endParaRPr lang="de-DE" sz="2000" spc="-1" dirty="0" smtClean="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D</a:t>
            </a:r>
            <a:r>
              <a:rPr lang="de-DE" sz="2000" spc="-1" dirty="0" smtClean="0">
                <a:solidFill>
                  <a:srgbClr val="004586"/>
                </a:solidFill>
                <a:uFill>
                  <a:solidFill>
                    <a:srgbClr val="FFFFFF"/>
                  </a:solidFill>
                </a:uFill>
                <a:latin typeface="Arial"/>
              </a:rPr>
              <a:t>abei </a:t>
            </a:r>
            <a:r>
              <a:rPr lang="de-DE" sz="2000" spc="-1" dirty="0">
                <a:solidFill>
                  <a:srgbClr val="004586"/>
                </a:solidFill>
                <a:uFill>
                  <a:solidFill>
                    <a:srgbClr val="FFFFFF"/>
                  </a:solidFill>
                </a:uFill>
                <a:latin typeface="Arial"/>
              </a:rPr>
              <a:t>handelt es sich nicht um eine Aufgabe, die der Schützenverein evtl. auch selbst durchführen könnte; die Behörde wird nicht im Auftrag des Vereins tätigt. Außerdem handelt es sich bei der Information der Behörde durch den Verein um eine gesetzliche Verpflichtung (§ 15 Abs. 5 WaffG).</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78588547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pPr/>
              <a:t>78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5" name="Textfeld 4"/>
          <p:cNvSpPr txBox="1"/>
          <p:nvPr/>
        </p:nvSpPr>
        <p:spPr>
          <a:xfrm>
            <a:off x="467544" y="1268761"/>
            <a:ext cx="8568952" cy="3970318"/>
          </a:xfrm>
          <a:prstGeom prst="rect">
            <a:avLst/>
          </a:prstGeom>
          <a:noFill/>
        </p:spPr>
        <p:txBody>
          <a:bodyPr wrap="square" rtlCol="0">
            <a:spAutoFit/>
          </a:bodyPr>
          <a:lstStyle/>
          <a:p>
            <a:pPr marL="447675" lvl="0" indent="-447675"/>
            <a:r>
              <a:rPr lang="de-DE" sz="2800" b="1" spc="-1" dirty="0">
                <a:solidFill>
                  <a:srgbClr val="004586"/>
                </a:solidFill>
                <a:uFill>
                  <a:solidFill>
                    <a:srgbClr val="FFFFFF"/>
                  </a:solidFill>
                </a:uFill>
                <a:latin typeface="Arial"/>
              </a:rPr>
              <a:t>n</a:t>
            </a:r>
            <a:r>
              <a:rPr lang="de-DE" sz="2800" b="1" spc="-1" dirty="0" smtClean="0">
                <a:solidFill>
                  <a:srgbClr val="004586"/>
                </a:solidFill>
                <a:uFill>
                  <a:solidFill>
                    <a:srgbClr val="FFFFFF"/>
                  </a:solidFill>
                </a:uFill>
                <a:latin typeface="Arial"/>
              </a:rPr>
              <a:t>) Ist die Behörde </a:t>
            </a:r>
            <a:r>
              <a:rPr lang="de-DE" sz="2800" b="1" spc="-1" dirty="0" err="1" smtClean="0">
                <a:solidFill>
                  <a:srgbClr val="004586"/>
                </a:solidFill>
                <a:uFill>
                  <a:solidFill>
                    <a:srgbClr val="FFFFFF"/>
                  </a:solidFill>
                </a:uFill>
                <a:latin typeface="Arial"/>
              </a:rPr>
              <a:t>Auftragsdatenverarbeiter</a:t>
            </a:r>
            <a:r>
              <a:rPr lang="de-DE" sz="2800" b="1" spc="-1" dirty="0" smtClean="0">
                <a:solidFill>
                  <a:srgbClr val="004586"/>
                </a:solidFill>
                <a:uFill>
                  <a:solidFill>
                    <a:srgbClr val="FFFFFF"/>
                  </a:solidFill>
                </a:uFill>
                <a:latin typeface="Arial"/>
              </a:rPr>
              <a:t> für den Verein hinsichtlich der Meldung von ausgetretenen schießsportlich aktiven Vereinsmitgliedern?</a:t>
            </a:r>
            <a:endParaRPr lang="de-DE" sz="2800" b="1" spc="-1" dirty="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a:solidFill>
                  <a:srgbClr val="004586"/>
                </a:solidFill>
                <a:uFill>
                  <a:solidFill>
                    <a:srgbClr val="FFFFFF"/>
                  </a:solidFill>
                </a:uFill>
                <a:latin typeface="Arial"/>
              </a:rPr>
              <a:t>Der Vereine ist allerdings </a:t>
            </a:r>
            <a:r>
              <a:rPr lang="de-DE" sz="2000" b="1" spc="-1" dirty="0">
                <a:solidFill>
                  <a:srgbClr val="004586"/>
                </a:solidFill>
                <a:uFill>
                  <a:solidFill>
                    <a:srgbClr val="FFFFFF"/>
                  </a:solidFill>
                </a:uFill>
                <a:latin typeface="Arial"/>
              </a:rPr>
              <a:t>NICHT</a:t>
            </a:r>
            <a:r>
              <a:rPr lang="de-DE" sz="2000" spc="-1" dirty="0">
                <a:solidFill>
                  <a:srgbClr val="004586"/>
                </a:solidFill>
                <a:uFill>
                  <a:solidFill>
                    <a:srgbClr val="FFFFFF"/>
                  </a:solidFill>
                </a:uFill>
                <a:latin typeface="Arial"/>
              </a:rPr>
              <a:t> verpflichtet, auf Bitte der </a:t>
            </a:r>
            <a:r>
              <a:rPr lang="de-DE" sz="2000" spc="-1" dirty="0" smtClean="0">
                <a:solidFill>
                  <a:srgbClr val="004586"/>
                </a:solidFill>
                <a:uFill>
                  <a:solidFill>
                    <a:srgbClr val="FFFFFF"/>
                  </a:solidFill>
                </a:uFill>
                <a:latin typeface="Arial"/>
              </a:rPr>
              <a:t>Behörde </a:t>
            </a:r>
            <a:r>
              <a:rPr lang="de-DE" sz="2000" b="1" spc="-1" dirty="0" smtClean="0">
                <a:solidFill>
                  <a:srgbClr val="004586"/>
                </a:solidFill>
                <a:uFill>
                  <a:solidFill>
                    <a:srgbClr val="FFFFFF"/>
                  </a:solidFill>
                </a:uFill>
                <a:latin typeface="Arial"/>
              </a:rPr>
              <a:t>sämtliche </a:t>
            </a:r>
            <a:r>
              <a:rPr lang="de-DE" sz="2000" b="1" spc="-1" dirty="0" smtClean="0">
                <a:solidFill>
                  <a:srgbClr val="004586"/>
                </a:solidFill>
                <a:uFill>
                  <a:solidFill>
                    <a:srgbClr val="FFFFFF"/>
                  </a:solidFill>
                </a:uFill>
                <a:latin typeface="Arial"/>
              </a:rPr>
              <a:t>aktiven </a:t>
            </a:r>
            <a:r>
              <a:rPr lang="de-DE" sz="2000" spc="-1" dirty="0" smtClean="0">
                <a:solidFill>
                  <a:srgbClr val="004586"/>
                </a:solidFill>
                <a:uFill>
                  <a:solidFill>
                    <a:srgbClr val="FFFFFF"/>
                  </a:solidFill>
                </a:uFill>
                <a:latin typeface="Arial"/>
              </a:rPr>
              <a:t>Vereinsmitglieder </a:t>
            </a:r>
            <a:r>
              <a:rPr lang="de-DE" sz="2000" spc="-1" dirty="0">
                <a:solidFill>
                  <a:srgbClr val="004586"/>
                </a:solidFill>
                <a:uFill>
                  <a:solidFill>
                    <a:srgbClr val="FFFFFF"/>
                  </a:solidFill>
                </a:uFill>
                <a:latin typeface="Arial"/>
              </a:rPr>
              <a:t>zu nennen. </a:t>
            </a:r>
            <a:endParaRPr lang="de-DE" sz="2000" spc="-1" dirty="0" smtClean="0">
              <a:solidFill>
                <a:srgbClr val="004586"/>
              </a:solidFill>
              <a:uFill>
                <a:solidFill>
                  <a:srgbClr val="FFFFFF"/>
                </a:solidFill>
              </a:uFill>
              <a:latin typeface="Arial"/>
            </a:endParaRPr>
          </a:p>
          <a:p>
            <a:pPr lvl="0"/>
            <a:endParaRPr lang="de-DE" sz="2000" spc="-1" dirty="0">
              <a:solidFill>
                <a:srgbClr val="004586"/>
              </a:solidFill>
              <a:uFill>
                <a:solidFill>
                  <a:srgbClr val="FFFFFF"/>
                </a:solidFill>
              </a:uFill>
              <a:latin typeface="Arial"/>
            </a:endParaRPr>
          </a:p>
          <a:p>
            <a:pPr lvl="0"/>
            <a:r>
              <a:rPr lang="de-DE" sz="2000" spc="-1" dirty="0" smtClean="0">
                <a:solidFill>
                  <a:srgbClr val="004586"/>
                </a:solidFill>
                <a:uFill>
                  <a:solidFill>
                    <a:srgbClr val="FFFFFF"/>
                  </a:solidFill>
                </a:uFill>
                <a:latin typeface="Arial"/>
              </a:rPr>
              <a:t>Der </a:t>
            </a:r>
            <a:r>
              <a:rPr lang="de-DE" sz="2000" spc="-1" dirty="0">
                <a:solidFill>
                  <a:srgbClr val="004586"/>
                </a:solidFill>
                <a:uFill>
                  <a:solidFill>
                    <a:srgbClr val="FFFFFF"/>
                  </a:solidFill>
                </a:uFill>
                <a:latin typeface="Arial"/>
              </a:rPr>
              <a:t>Verein begeht eine Datenschutzverletzung, wenn er diese Daten der Ordnungsbehörde mitteilt. </a:t>
            </a:r>
          </a:p>
          <a:p>
            <a:pPr lvl="0"/>
            <a:endParaRPr lang="de-DE" sz="2000" spc="-1" dirty="0">
              <a:solidFill>
                <a:srgbClr val="004586"/>
              </a:solidFill>
              <a:uFill>
                <a:solidFill>
                  <a:srgbClr val="FFFFFF"/>
                </a:solidFill>
              </a:uFill>
              <a:latin typeface="Arial"/>
            </a:endParaRPr>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2</a:t>
            </a:r>
            <a:r>
              <a:rPr lang="de-DE" altLang="de-DE" sz="2800" b="1" dirty="0" smtClean="0">
                <a:solidFill>
                  <a:srgbClr val="555555"/>
                </a:solidFill>
                <a:latin typeface="Arial" charset="0"/>
                <a:cs typeface="Arial" charset="0"/>
              </a:rPr>
              <a:t>. Praxis</a:t>
            </a:r>
            <a:endParaRPr lang="de-DE" altLang="de-DE" sz="2800" b="1" dirty="0">
              <a:solidFill>
                <a:srgbClr val="555555"/>
              </a:solidFill>
              <a:latin typeface="Arial" charset="0"/>
              <a:cs typeface="Arial" charset="0"/>
            </a:endParaRPr>
          </a:p>
        </p:txBody>
      </p:sp>
      <p:sp>
        <p:nvSpPr>
          <p:cNvPr id="9" name="Rechteck 8"/>
          <p:cNvSpPr/>
          <p:nvPr/>
        </p:nvSpPr>
        <p:spPr>
          <a:xfrm>
            <a:off x="531183" y="319605"/>
            <a:ext cx="8604448" cy="738664"/>
          </a:xfrm>
          <a:prstGeom prst="rect">
            <a:avLst/>
          </a:prstGeom>
        </p:spPr>
        <p:txBody>
          <a:bodyPr wrap="square">
            <a:spAutoFit/>
          </a:bodyPr>
          <a:lstStyle/>
          <a:p>
            <a:endParaRPr lang="de-DE" b="1" dirty="0" smtClean="0"/>
          </a:p>
          <a:p>
            <a:r>
              <a:rPr lang="de-DE" sz="2400" b="1" spc="-1" dirty="0" smtClean="0">
                <a:uFill>
                  <a:solidFill>
                    <a:srgbClr val="FFFFFF"/>
                  </a:solidFill>
                </a:uFill>
              </a:rPr>
              <a:t>Was ist nun zu tun?</a:t>
            </a:r>
            <a:endParaRPr lang="de-DE" dirty="0"/>
          </a:p>
        </p:txBody>
      </p:sp>
    </p:spTree>
    <p:extLst>
      <p:ext uri="{BB962C8B-B14F-4D97-AF65-F5344CB8AC3E}">
        <p14:creationId xmlns:p14="http://schemas.microsoft.com/office/powerpoint/2010/main" val="336455956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79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3</a:t>
            </a:r>
            <a:r>
              <a:rPr lang="de-DE" altLang="de-DE" sz="2800" b="1" dirty="0" smtClean="0">
                <a:solidFill>
                  <a:srgbClr val="555555"/>
                </a:solidFill>
                <a:latin typeface="Arial" charset="0"/>
                <a:cs typeface="Arial" charset="0"/>
              </a:rPr>
              <a:t>. Abschluss</a:t>
            </a:r>
            <a:endParaRPr lang="de-DE" altLang="de-DE" sz="2800" b="1" dirty="0">
              <a:solidFill>
                <a:srgbClr val="555555"/>
              </a:solidFill>
              <a:latin typeface="Arial" charset="0"/>
              <a:cs typeface="Arial" charset="0"/>
            </a:endParaRPr>
          </a:p>
        </p:txBody>
      </p:sp>
      <p:sp>
        <p:nvSpPr>
          <p:cNvPr id="9" name="Textfeld 8"/>
          <p:cNvSpPr txBox="1"/>
          <p:nvPr/>
        </p:nvSpPr>
        <p:spPr>
          <a:xfrm>
            <a:off x="519038" y="1340768"/>
            <a:ext cx="8445450" cy="5170646"/>
          </a:xfrm>
          <a:prstGeom prst="rect">
            <a:avLst/>
          </a:prstGeom>
          <a:noFill/>
        </p:spPr>
        <p:txBody>
          <a:bodyPr wrap="square" rtlCol="0">
            <a:spAutoFit/>
          </a:bodyPr>
          <a:lstStyle/>
          <a:p>
            <a:pPr marL="0" lvl="1">
              <a:buClr>
                <a:srgbClr val="000000"/>
              </a:buClr>
              <a:buSzPct val="45000"/>
            </a:pPr>
            <a:r>
              <a:rPr lang="de-DE" sz="2600" spc="-1" dirty="0" smtClean="0">
                <a:solidFill>
                  <a:srgbClr val="004586"/>
                </a:solidFill>
                <a:uFill>
                  <a:solidFill>
                    <a:srgbClr val="FFFFFF"/>
                  </a:solidFill>
                </a:uFill>
                <a:latin typeface="Arial"/>
              </a:rPr>
              <a:t>Abschließendes Fazit:</a:t>
            </a:r>
          </a:p>
          <a:p>
            <a:pPr marL="0" lvl="1">
              <a:buClr>
                <a:srgbClr val="000000"/>
              </a:buClr>
              <a:buSzPct val="45000"/>
            </a:pPr>
            <a:endParaRPr lang="de-DE" sz="2600" spc="-1" dirty="0">
              <a:solidFill>
                <a:srgbClr val="004586"/>
              </a:solidFill>
              <a:uFill>
                <a:solidFill>
                  <a:srgbClr val="FFFFFF"/>
                </a:solidFill>
              </a:uFill>
              <a:latin typeface="Arial"/>
            </a:endParaRPr>
          </a:p>
          <a:p>
            <a:pPr marL="0" lvl="1">
              <a:buClr>
                <a:srgbClr val="000000"/>
              </a:buClr>
              <a:buSzPct val="45000"/>
            </a:pPr>
            <a:r>
              <a:rPr lang="de-DE" sz="2600" spc="-1" dirty="0" smtClean="0">
                <a:solidFill>
                  <a:srgbClr val="004586"/>
                </a:solidFill>
                <a:uFill>
                  <a:solidFill>
                    <a:srgbClr val="FFFFFF"/>
                  </a:solidFill>
                </a:uFill>
                <a:latin typeface="Arial"/>
              </a:rPr>
              <a:t>Vieles ist abschließend noch nicht geklärt. Es wird noch dauern, bis durch Rechtsprechung und einer sich daran entwickelnden Kommentierung in diesem Rechtsgebiet eine gewisse Rechtssicherheit eintritt.</a:t>
            </a:r>
          </a:p>
          <a:p>
            <a:pPr marL="0" lvl="1">
              <a:buClr>
                <a:srgbClr val="000000"/>
              </a:buClr>
              <a:buSzPct val="45000"/>
            </a:pPr>
            <a:r>
              <a:rPr lang="de-DE" sz="2600" spc="-1" dirty="0" smtClean="0">
                <a:solidFill>
                  <a:srgbClr val="004586"/>
                </a:solidFill>
                <a:uFill>
                  <a:solidFill>
                    <a:srgbClr val="FFFFFF"/>
                  </a:solidFill>
                </a:uFill>
                <a:latin typeface="Arial"/>
              </a:rPr>
              <a:t>Bis dahin ist Einiges im „Graubereich“ und stellt sich teilweise als „Blindflug“ dar. </a:t>
            </a:r>
          </a:p>
          <a:p>
            <a:pPr marL="0" lvl="1">
              <a:buClr>
                <a:srgbClr val="000000"/>
              </a:buClr>
              <a:buSzPct val="45000"/>
            </a:pPr>
            <a:endParaRPr lang="de-DE" sz="2600" spc="-1" dirty="0">
              <a:solidFill>
                <a:srgbClr val="004586"/>
              </a:solidFill>
              <a:uFill>
                <a:solidFill>
                  <a:srgbClr val="FFFFFF"/>
                </a:solidFill>
              </a:uFill>
              <a:latin typeface="Arial"/>
            </a:endParaRPr>
          </a:p>
          <a:p>
            <a:pPr marL="0" lvl="1">
              <a:buClr>
                <a:srgbClr val="000000"/>
              </a:buClr>
              <a:buSzPct val="45000"/>
            </a:pPr>
            <a:r>
              <a:rPr lang="de-DE" sz="2600" spc="-1" dirty="0" smtClean="0">
                <a:solidFill>
                  <a:srgbClr val="004586"/>
                </a:solidFill>
                <a:uFill>
                  <a:solidFill>
                    <a:srgbClr val="FFFFFF"/>
                  </a:solidFill>
                </a:uFill>
                <a:latin typeface="Arial"/>
              </a:rPr>
              <a:t>Lassen Sie sich daher nicht verängstigen und teure Berater oder Sicherungssysteme aufschwatzen, die es nicht braucht. </a:t>
            </a:r>
          </a:p>
          <a:p>
            <a:endParaRPr lang="de-DE" dirty="0"/>
          </a:p>
        </p:txBody>
      </p:sp>
    </p:spTree>
    <p:extLst>
      <p:ext uri="{BB962C8B-B14F-4D97-AF65-F5344CB8AC3E}">
        <p14:creationId xmlns:p14="http://schemas.microsoft.com/office/powerpoint/2010/main" val="1355947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8</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1183" y="319605"/>
            <a:ext cx="8604448" cy="1015663"/>
          </a:xfrm>
          <a:prstGeom prst="rect">
            <a:avLst/>
          </a:prstGeom>
        </p:spPr>
        <p:txBody>
          <a:bodyPr wrap="square">
            <a:spAutoFit/>
          </a:bodyPr>
          <a:lstStyle/>
          <a:p>
            <a:endParaRPr lang="de-DE" b="1" dirty="0" smtClean="0"/>
          </a:p>
          <a:p>
            <a:r>
              <a:rPr lang="de-DE" sz="2400" b="1" dirty="0" smtClean="0"/>
              <a:t>Begrifflichkeiten </a:t>
            </a:r>
            <a:endParaRPr lang="de-DE" sz="2400" b="1" dirty="0"/>
          </a:p>
          <a:p>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
        <p:nvSpPr>
          <p:cNvPr id="9" name="TextShape 4"/>
          <p:cNvSpPr txBox="1"/>
          <p:nvPr/>
        </p:nvSpPr>
        <p:spPr>
          <a:xfrm>
            <a:off x="297587" y="1321258"/>
            <a:ext cx="9071640" cy="4916054"/>
          </a:xfrm>
          <a:prstGeom prst="rect">
            <a:avLst/>
          </a:prstGeom>
          <a:noFill/>
          <a:ln>
            <a:noFill/>
          </a:ln>
        </p:spPr>
        <p:txBody>
          <a:bodyPr lIns="0" tIns="0" rIns="0" bIns="0"/>
          <a:lstStyle/>
          <a:p>
            <a:pPr marL="864000" lvl="1" indent="-324000">
              <a:buClr>
                <a:srgbClr val="000000"/>
              </a:buClr>
              <a:buSzPct val="45000"/>
              <a:buFont typeface="Wingdings" charset="2"/>
              <a:buChar char=""/>
            </a:pPr>
            <a:r>
              <a:rPr lang="de-DE" sz="2600" spc="-1" dirty="0">
                <a:solidFill>
                  <a:srgbClr val="FF420E"/>
                </a:solidFill>
                <a:uFill>
                  <a:solidFill>
                    <a:srgbClr val="FFFFFF"/>
                  </a:solidFill>
                </a:uFill>
                <a:latin typeface="Arial"/>
              </a:rPr>
              <a:t>automatisierte</a:t>
            </a:r>
            <a:r>
              <a:rPr lang="de-DE" sz="2600" spc="-1" dirty="0">
                <a:solidFill>
                  <a:srgbClr val="004586"/>
                </a:solidFill>
                <a:uFill>
                  <a:solidFill>
                    <a:srgbClr val="FFFFFF"/>
                  </a:solidFill>
                </a:uFill>
                <a:latin typeface="Arial"/>
              </a:rPr>
              <a:t> Verarbeitung: Erhebung, Verarbeitung oder Nutzung personenbezogener Daten mit Datenverarbeitungsanlagen...</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FF420E"/>
                </a:solidFill>
                <a:uFill>
                  <a:solidFill>
                    <a:srgbClr val="FFFFFF"/>
                  </a:solidFill>
                </a:uFill>
                <a:latin typeface="Arial"/>
              </a:rPr>
              <a:t>nichtautomatisierte</a:t>
            </a:r>
            <a:r>
              <a:rPr lang="de-DE" sz="2600" spc="-1" dirty="0">
                <a:solidFill>
                  <a:srgbClr val="004586"/>
                </a:solidFill>
                <a:uFill>
                  <a:solidFill>
                    <a:srgbClr val="FFFFFF"/>
                  </a:solidFill>
                </a:uFill>
                <a:latin typeface="Arial"/>
              </a:rPr>
              <a:t> Verarbeitung: </a:t>
            </a:r>
            <a:endParaRPr lang="de-DE" sz="2600" spc="-1" dirty="0" smtClean="0">
              <a:solidFill>
                <a:srgbClr val="004586"/>
              </a:solidFill>
              <a:uFill>
                <a:solidFill>
                  <a:srgbClr val="FFFFFF"/>
                </a:solidFill>
              </a:uFill>
              <a:latin typeface="Arial"/>
            </a:endParaRPr>
          </a:p>
          <a:p>
            <a:pPr marL="540000" lvl="1">
              <a:buClr>
                <a:srgbClr val="000000"/>
              </a:buClr>
              <a:buSzPct val="45000"/>
            </a:pPr>
            <a:r>
              <a:rPr lang="de-DE" sz="2600" spc="-1" dirty="0">
                <a:solidFill>
                  <a:srgbClr val="004586"/>
                </a:solidFill>
                <a:uFill>
                  <a:solidFill>
                    <a:srgbClr val="FFFFFF"/>
                  </a:solidFill>
                </a:uFill>
                <a:latin typeface="Arial"/>
              </a:rPr>
              <a:t>	</a:t>
            </a:r>
            <a:r>
              <a:rPr lang="de-DE" sz="2600" spc="-1" dirty="0" smtClean="0">
                <a:solidFill>
                  <a:srgbClr val="004586"/>
                </a:solidFill>
                <a:uFill>
                  <a:solidFill>
                    <a:srgbClr val="FFFFFF"/>
                  </a:solidFill>
                </a:uFill>
                <a:latin typeface="Arial"/>
              </a:rPr>
              <a:t>z.B</a:t>
            </a:r>
            <a:r>
              <a:rPr lang="de-DE" sz="2600" spc="-1" dirty="0">
                <a:solidFill>
                  <a:srgbClr val="004586"/>
                </a:solidFill>
                <a:uFill>
                  <a:solidFill>
                    <a:srgbClr val="FFFFFF"/>
                  </a:solidFill>
                </a:uFill>
                <a:latin typeface="Arial"/>
              </a:rPr>
              <a:t>. </a:t>
            </a:r>
            <a:r>
              <a:rPr lang="de-DE" sz="2600" spc="-1" dirty="0" smtClean="0">
                <a:solidFill>
                  <a:srgbClr val="004586"/>
                </a:solidFill>
                <a:uFill>
                  <a:solidFill>
                    <a:srgbClr val="FFFFFF"/>
                  </a:solidFill>
                </a:uFill>
                <a:latin typeface="Arial"/>
              </a:rPr>
              <a:t>Handschriftliches</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FF420E"/>
                </a:solidFill>
                <a:uFill>
                  <a:solidFill>
                    <a:srgbClr val="FFFFFF"/>
                  </a:solidFill>
                </a:uFill>
                <a:latin typeface="Arial"/>
              </a:rPr>
              <a:t>Dateisystem</a:t>
            </a:r>
            <a:r>
              <a:rPr lang="de-DE" sz="2600" spc="-1" dirty="0">
                <a:solidFill>
                  <a:srgbClr val="004586"/>
                </a:solidFill>
                <a:uFill>
                  <a:solidFill>
                    <a:srgbClr val="FFFFFF"/>
                  </a:solidFill>
                </a:uFill>
                <a:latin typeface="Arial"/>
              </a:rPr>
              <a:t>: </a:t>
            </a:r>
            <a:r>
              <a:rPr lang="de-DE" sz="2600" spc="-1" dirty="0" err="1">
                <a:solidFill>
                  <a:srgbClr val="004586"/>
                </a:solidFill>
                <a:uFill>
                  <a:solidFill>
                    <a:srgbClr val="FFFFFF"/>
                  </a:solidFill>
                </a:uFill>
                <a:latin typeface="Arial"/>
              </a:rPr>
              <a:t>jed</a:t>
            </a:r>
            <a:r>
              <a:rPr lang="x-none" sz="2600" spc="-1">
                <a:solidFill>
                  <a:srgbClr val="004586"/>
                </a:solidFill>
                <a:uFill>
                  <a:solidFill>
                    <a:srgbClr val="FFFFFF"/>
                  </a:solidFill>
                </a:uFill>
                <a:latin typeface="Arial"/>
              </a:rPr>
              <a:t>e strukturierte Sammlung personenbezogener Dat</a:t>
            </a:r>
            <a:r>
              <a:rPr lang="de-DE" sz="2600" spc="-1" dirty="0">
                <a:solidFill>
                  <a:srgbClr val="004586"/>
                </a:solidFill>
                <a:uFill>
                  <a:solidFill>
                    <a:srgbClr val="FFFFFF"/>
                  </a:solidFill>
                </a:uFill>
                <a:latin typeface="Arial"/>
              </a:rPr>
              <a:t>en, die nach bestimmten Kriterien zugänglich sind, unabhängig von der Ordnungslogik. Damit sind auch </a:t>
            </a:r>
            <a:r>
              <a:rPr lang="de-DE" sz="2600" spc="-1" dirty="0" smtClean="0">
                <a:solidFill>
                  <a:srgbClr val="004586"/>
                </a:solidFill>
                <a:uFill>
                  <a:solidFill>
                    <a:srgbClr val="FFFFFF"/>
                  </a:solidFill>
                </a:uFill>
                <a:latin typeface="Arial"/>
              </a:rPr>
              <a:t>Aktensysteme und Karteikisten erfasst</a:t>
            </a:r>
            <a:r>
              <a:rPr lang="de-DE" sz="2600" spc="-1" dirty="0">
                <a:solidFill>
                  <a:srgbClr val="004586"/>
                </a:solidFill>
                <a:uFill>
                  <a:solidFill>
                    <a:srgbClr val="FFFFFF"/>
                  </a:solidFill>
                </a:uFill>
                <a:latin typeface="Arial"/>
              </a:rPr>
              <a:t>.</a:t>
            </a:r>
            <a:endParaRPr lang="x-none" sz="2600" spc="-1">
              <a:solidFill>
                <a:srgbClr val="004586"/>
              </a:solidFill>
              <a:uFill>
                <a:solidFill>
                  <a:srgbClr val="FFFFFF"/>
                </a:solidFill>
              </a:uFill>
              <a:latin typeface="Arial"/>
            </a:endParaRPr>
          </a:p>
          <a:p>
            <a:pPr marL="432000" indent="-324000">
              <a:buClr>
                <a:srgbClr val="000000"/>
              </a:buClr>
              <a:buSzPct val="45000"/>
              <a:buFont typeface="Wingdings" charset="2"/>
              <a:buChar char=""/>
            </a:pPr>
            <a:r>
              <a:rPr lang="de-DE" sz="2800" b="1" spc="-1" dirty="0" smtClean="0">
                <a:solidFill>
                  <a:srgbClr val="FF420E"/>
                </a:solidFill>
                <a:uFill>
                  <a:solidFill>
                    <a:srgbClr val="FFFFFF"/>
                  </a:solidFill>
                </a:uFill>
                <a:latin typeface="Arial"/>
              </a:rPr>
              <a:t>Verantwortlich </a:t>
            </a:r>
            <a:r>
              <a:rPr lang="de-DE" sz="2800" b="1" spc="-1" dirty="0">
                <a:solidFill>
                  <a:srgbClr val="FF420E"/>
                </a:solidFill>
                <a:uFill>
                  <a:solidFill>
                    <a:srgbClr val="FFFFFF"/>
                  </a:solidFill>
                </a:uFill>
                <a:latin typeface="Arial"/>
              </a:rPr>
              <a:t>hierfür ist der Verein, vertreten durch den Vereinsvorstand</a:t>
            </a:r>
            <a:r>
              <a:rPr lang="de-DE" sz="2800" b="1" spc="-1" dirty="0" smtClean="0">
                <a:solidFill>
                  <a:srgbClr val="FF420E"/>
                </a:solidFill>
                <a:uFill>
                  <a:solidFill>
                    <a:srgbClr val="FFFFFF"/>
                  </a:solidFill>
                </a:uFill>
                <a:latin typeface="Arial"/>
              </a:rPr>
              <a:t>.</a:t>
            </a:r>
            <a:endParaRPr lang="x-none" sz="2600" b="0" strike="noStrike" spc="-1">
              <a:solidFill>
                <a:srgbClr val="004586"/>
              </a:solidFill>
              <a:uFill>
                <a:solidFill>
                  <a:srgbClr val="FFFFFF"/>
                </a:solidFill>
              </a:uFill>
              <a:latin typeface="Arial"/>
            </a:endParaRPr>
          </a:p>
        </p:txBody>
      </p:sp>
      <p:sp>
        <p:nvSpPr>
          <p:cNvPr id="11" name="CustomShape 1"/>
          <p:cNvSpPr/>
          <p:nvPr/>
        </p:nvSpPr>
        <p:spPr>
          <a:xfrm>
            <a:off x="148699" y="5301208"/>
            <a:ext cx="8640000" cy="792088"/>
          </a:xfrm>
          <a:prstGeom prst="rect">
            <a:avLst/>
          </a:prstGeom>
          <a:solidFill>
            <a:srgbClr val="FFD320">
              <a:alpha val="50000"/>
            </a:srgbClr>
          </a:solidFill>
          <a:ln>
            <a:solidFill>
              <a:srgbClr val="000000"/>
            </a:solid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56921765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80</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a:solidFill>
                  <a:srgbClr val="555555"/>
                </a:solidFill>
                <a:latin typeface="Arial" charset="0"/>
                <a:cs typeface="Arial" charset="0"/>
              </a:rPr>
              <a:t>3</a:t>
            </a:r>
            <a:r>
              <a:rPr lang="de-DE" altLang="de-DE" sz="2800" b="1" dirty="0" smtClean="0">
                <a:solidFill>
                  <a:srgbClr val="555555"/>
                </a:solidFill>
                <a:latin typeface="Arial" charset="0"/>
                <a:cs typeface="Arial" charset="0"/>
              </a:rPr>
              <a:t>. Abschluss</a:t>
            </a:r>
            <a:endParaRPr lang="de-DE" altLang="de-DE" sz="2800" b="1" dirty="0">
              <a:solidFill>
                <a:srgbClr val="555555"/>
              </a:solidFill>
              <a:latin typeface="Arial" charset="0"/>
              <a:cs typeface="Arial" charset="0"/>
            </a:endParaRPr>
          </a:p>
        </p:txBody>
      </p:sp>
      <p:sp>
        <p:nvSpPr>
          <p:cNvPr id="9" name="Textfeld 8"/>
          <p:cNvSpPr txBox="1"/>
          <p:nvPr/>
        </p:nvSpPr>
        <p:spPr>
          <a:xfrm>
            <a:off x="519038" y="1340768"/>
            <a:ext cx="8445450" cy="5170646"/>
          </a:xfrm>
          <a:prstGeom prst="rect">
            <a:avLst/>
          </a:prstGeom>
          <a:noFill/>
        </p:spPr>
        <p:txBody>
          <a:bodyPr wrap="square" rtlCol="0">
            <a:spAutoFit/>
          </a:bodyPr>
          <a:lstStyle/>
          <a:p>
            <a:pPr marL="0" lvl="1">
              <a:buClr>
                <a:srgbClr val="000000"/>
              </a:buClr>
              <a:buSzPct val="45000"/>
            </a:pPr>
            <a:r>
              <a:rPr lang="de-DE" sz="2600" spc="-1" dirty="0">
                <a:solidFill>
                  <a:srgbClr val="004586"/>
                </a:solidFill>
                <a:uFill>
                  <a:solidFill>
                    <a:srgbClr val="FFFFFF"/>
                  </a:solidFill>
                </a:uFill>
                <a:latin typeface="Arial"/>
              </a:rPr>
              <a:t>Praktische Tipps und </a:t>
            </a:r>
            <a:r>
              <a:rPr lang="de-DE" sz="2600" spc="-1" dirty="0" smtClean="0">
                <a:solidFill>
                  <a:srgbClr val="004586"/>
                </a:solidFill>
                <a:uFill>
                  <a:solidFill>
                    <a:srgbClr val="FFFFFF"/>
                  </a:solidFill>
                </a:uFill>
                <a:latin typeface="Arial"/>
              </a:rPr>
              <a:t>Hilfestellungen mit Informationen, Checklisten und Mustern finden Sie unter</a:t>
            </a:r>
            <a:r>
              <a:rPr lang="de-DE" sz="2600" spc="-1" dirty="0">
                <a:solidFill>
                  <a:srgbClr val="004586"/>
                </a:solidFill>
                <a:uFill>
                  <a:solidFill>
                    <a:srgbClr val="FFFFFF"/>
                  </a:solidFill>
                </a:uFill>
                <a:latin typeface="Arial"/>
              </a:rPr>
              <a:t>: </a:t>
            </a:r>
            <a:endParaRPr lang="de-DE" sz="2600" spc="-1" dirty="0" smtClean="0">
              <a:solidFill>
                <a:srgbClr val="004586"/>
              </a:solidFill>
              <a:uFill>
                <a:solidFill>
                  <a:srgbClr val="FFFFFF"/>
                </a:solidFill>
              </a:uFill>
              <a:latin typeface="Arial"/>
            </a:endParaRPr>
          </a:p>
          <a:p>
            <a:pPr marL="0" lvl="1">
              <a:buClr>
                <a:srgbClr val="000000"/>
              </a:buClr>
              <a:buSzPct val="45000"/>
            </a:pPr>
            <a:endParaRPr lang="de-DE" sz="2600" spc="-1" dirty="0">
              <a:solidFill>
                <a:srgbClr val="004586"/>
              </a:solidFill>
              <a:uFill>
                <a:solidFill>
                  <a:srgbClr val="FFFFFF"/>
                </a:solidFill>
              </a:uFill>
              <a:latin typeface="Arial"/>
            </a:endParaRPr>
          </a:p>
          <a:p>
            <a:pPr marL="0" lvl="1">
              <a:buClr>
                <a:srgbClr val="000000"/>
              </a:buClr>
              <a:buSzPct val="45000"/>
            </a:pPr>
            <a:r>
              <a:rPr lang="de-DE" sz="2600" spc="-1" smtClean="0">
                <a:solidFill>
                  <a:srgbClr val="004586"/>
                </a:solidFill>
                <a:uFill>
                  <a:solidFill>
                    <a:srgbClr val="FFFFFF"/>
                  </a:solidFill>
                </a:uFill>
                <a:latin typeface="Arial"/>
                <a:hlinkClick r:id="rId3"/>
              </a:rPr>
              <a:t>https://www.dsb.de/der-verband/service/vereinsarbeit/finanzensteuernrecht/</a:t>
            </a:r>
            <a:endParaRPr lang="de-DE" sz="2600" spc="-1" dirty="0" smtClean="0">
              <a:solidFill>
                <a:srgbClr val="004586"/>
              </a:solidFill>
              <a:uFill>
                <a:solidFill>
                  <a:srgbClr val="FFFFFF"/>
                </a:solidFill>
              </a:uFill>
              <a:latin typeface="Arial"/>
            </a:endParaRPr>
          </a:p>
          <a:p>
            <a:pPr marL="0" lvl="1">
              <a:buClr>
                <a:srgbClr val="000000"/>
              </a:buClr>
              <a:buSzPct val="45000"/>
            </a:pPr>
            <a:endParaRPr lang="de-DE" sz="2600" spc="-1" dirty="0">
              <a:solidFill>
                <a:srgbClr val="004586"/>
              </a:solidFill>
              <a:uFill>
                <a:solidFill>
                  <a:srgbClr val="FFFFFF"/>
                </a:solidFill>
              </a:uFill>
              <a:latin typeface="Arial"/>
            </a:endParaRPr>
          </a:p>
          <a:p>
            <a:pPr marL="0" lvl="1">
              <a:buClr>
                <a:srgbClr val="000000"/>
              </a:buClr>
              <a:buSzPct val="45000"/>
            </a:pPr>
            <a:endParaRPr lang="de-DE" sz="2600" spc="-1" dirty="0" smtClean="0">
              <a:solidFill>
                <a:srgbClr val="004586"/>
              </a:solidFill>
              <a:uFill>
                <a:solidFill>
                  <a:srgbClr val="FFFFFF"/>
                </a:solidFill>
              </a:uFill>
              <a:latin typeface="Arial"/>
            </a:endParaRPr>
          </a:p>
          <a:p>
            <a:pPr marL="0" lvl="1">
              <a:buClr>
                <a:srgbClr val="000000"/>
              </a:buClr>
              <a:buSzPct val="45000"/>
            </a:pPr>
            <a:r>
              <a:rPr lang="de-DE" sz="2600" spc="-1" dirty="0" smtClean="0">
                <a:solidFill>
                  <a:srgbClr val="004586"/>
                </a:solidFill>
                <a:uFill>
                  <a:solidFill>
                    <a:srgbClr val="FFFFFF"/>
                  </a:solidFill>
                </a:uFill>
                <a:latin typeface="Arial"/>
              </a:rPr>
              <a:t>Bei Fragen wenden Sie sich an:</a:t>
            </a:r>
          </a:p>
          <a:p>
            <a:pPr marL="0" lvl="1">
              <a:buClr>
                <a:srgbClr val="000000"/>
              </a:buClr>
              <a:buSzPct val="45000"/>
            </a:pPr>
            <a:r>
              <a:rPr lang="de-DE" sz="2600" spc="-1" dirty="0" smtClean="0">
                <a:solidFill>
                  <a:srgbClr val="004586"/>
                </a:solidFill>
                <a:uFill>
                  <a:solidFill>
                    <a:srgbClr val="FFFFFF"/>
                  </a:solidFill>
                </a:uFill>
                <a:latin typeface="Arial"/>
              </a:rPr>
              <a:t>Robert Garmeister</a:t>
            </a:r>
          </a:p>
          <a:p>
            <a:pPr marL="0" lvl="1">
              <a:buClr>
                <a:srgbClr val="000000"/>
              </a:buClr>
              <a:buSzPct val="45000"/>
            </a:pPr>
            <a:r>
              <a:rPr lang="de-DE" sz="2600" spc="-1" dirty="0" smtClean="0">
                <a:solidFill>
                  <a:srgbClr val="004586"/>
                </a:solidFill>
                <a:uFill>
                  <a:solidFill>
                    <a:srgbClr val="FFFFFF"/>
                  </a:solidFill>
                </a:uFill>
                <a:latin typeface="Arial"/>
              </a:rPr>
              <a:t>0611/4680795 oder garmeister@dsb.de </a:t>
            </a:r>
          </a:p>
          <a:p>
            <a:pPr marL="0" lvl="1">
              <a:buClr>
                <a:srgbClr val="000000"/>
              </a:buClr>
              <a:buSzPct val="45000"/>
            </a:pPr>
            <a:endParaRPr lang="de-DE" sz="2600" spc="-1" dirty="0">
              <a:solidFill>
                <a:srgbClr val="004586"/>
              </a:solidFill>
              <a:uFill>
                <a:solidFill>
                  <a:srgbClr val="FFFFFF"/>
                </a:solidFill>
              </a:uFill>
              <a:latin typeface="Arial"/>
            </a:endParaRPr>
          </a:p>
          <a:p>
            <a:pPr marL="0" lvl="1">
              <a:buClr>
                <a:srgbClr val="000000"/>
              </a:buClr>
              <a:buSzPct val="45000"/>
            </a:pPr>
            <a:r>
              <a:rPr lang="de-DE" sz="2600" spc="-1" dirty="0" smtClean="0">
                <a:solidFill>
                  <a:srgbClr val="004586"/>
                </a:solidFill>
                <a:uFill>
                  <a:solidFill>
                    <a:srgbClr val="FFFFFF"/>
                  </a:solidFill>
                </a:uFill>
                <a:latin typeface="Arial"/>
              </a:rPr>
              <a:t>Danke Für Ihre Aufmerksamkeit!</a:t>
            </a:r>
            <a:endParaRPr lang="de-DE" dirty="0"/>
          </a:p>
          <a:p>
            <a:endParaRPr lang="de-DE" dirty="0"/>
          </a:p>
        </p:txBody>
      </p:sp>
    </p:spTree>
    <p:extLst>
      <p:ext uri="{BB962C8B-B14F-4D97-AF65-F5344CB8AC3E}">
        <p14:creationId xmlns:p14="http://schemas.microsoft.com/office/powerpoint/2010/main" val="20266075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1"/>
          </p:nvPr>
        </p:nvSpPr>
        <p:spPr>
          <a:xfrm>
            <a:off x="323528" y="6356350"/>
            <a:ext cx="5696272" cy="365125"/>
          </a:xfrm>
        </p:spPr>
        <p:txBody>
          <a:bodyPr/>
          <a:lstStyle/>
          <a:p>
            <a:pPr algn="l"/>
            <a:r>
              <a:rPr lang="de-DE" dirty="0"/>
              <a:t>Datenschutzpräsentation nach DSGVO </a:t>
            </a:r>
          </a:p>
          <a:p>
            <a:pPr algn="l"/>
            <a:r>
              <a:rPr lang="de-DE" dirty="0" smtClean="0"/>
              <a:t>Deutscher Schützenbund, Lahnstr. 120, 65195 Wiesbaden</a:t>
            </a:r>
            <a:endParaRPr lang="de-DE" dirty="0"/>
          </a:p>
        </p:txBody>
      </p:sp>
      <p:sp>
        <p:nvSpPr>
          <p:cNvPr id="7" name="Foliennummernplatzhalter 6"/>
          <p:cNvSpPr>
            <a:spLocks noGrp="1"/>
          </p:cNvSpPr>
          <p:nvPr>
            <p:ph type="sldNum" sz="quarter" idx="12"/>
          </p:nvPr>
        </p:nvSpPr>
        <p:spPr/>
        <p:txBody>
          <a:bodyPr/>
          <a:lstStyle/>
          <a:p>
            <a:fld id="{7B4C1F10-F3C4-43F4-B1BD-49F6EF829E59}" type="slidenum">
              <a:rPr lang="de-DE" smtClean="0"/>
              <a:t>9</a:t>
            </a:fld>
            <a:r>
              <a:rPr lang="de-DE" dirty="0" smtClean="0"/>
              <a:t> von 80 </a:t>
            </a:r>
            <a:endParaRPr lang="de-DE" dirty="0"/>
          </a:p>
        </p:txBody>
      </p:sp>
      <p:sp>
        <p:nvSpPr>
          <p:cNvPr id="8" name="Textfeld 7"/>
          <p:cNvSpPr txBox="1"/>
          <p:nvPr/>
        </p:nvSpPr>
        <p:spPr>
          <a:xfrm>
            <a:off x="4283968" y="6597352"/>
            <a:ext cx="184731" cy="369332"/>
          </a:xfrm>
          <a:prstGeom prst="rect">
            <a:avLst/>
          </a:prstGeom>
          <a:noFill/>
        </p:spPr>
        <p:txBody>
          <a:bodyPr wrap="none" rtlCol="0">
            <a:spAutoFit/>
          </a:bodyPr>
          <a:lstStyle/>
          <a:p>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58925" y="1"/>
            <a:ext cx="1785075" cy="1268760"/>
          </a:xfrm>
          <a:prstGeom prst="rect">
            <a:avLst/>
          </a:prstGeom>
        </p:spPr>
      </p:pic>
      <p:sp>
        <p:nvSpPr>
          <p:cNvPr id="2" name="Rechteck 1"/>
          <p:cNvSpPr/>
          <p:nvPr/>
        </p:nvSpPr>
        <p:spPr>
          <a:xfrm>
            <a:off x="531183" y="319605"/>
            <a:ext cx="8604448" cy="738664"/>
          </a:xfrm>
          <a:prstGeom prst="rect">
            <a:avLst/>
          </a:prstGeom>
        </p:spPr>
        <p:txBody>
          <a:bodyPr wrap="square">
            <a:spAutoFit/>
          </a:bodyPr>
          <a:lstStyle/>
          <a:p>
            <a:endParaRPr lang="de-DE" b="1" dirty="0" smtClean="0"/>
          </a:p>
          <a:p>
            <a:r>
              <a:rPr lang="de-DE" sz="2400" b="1" spc="-1" dirty="0">
                <a:uFill>
                  <a:solidFill>
                    <a:srgbClr val="FFFFFF"/>
                  </a:solidFill>
                </a:uFill>
              </a:rPr>
              <a:t>Was machen wir mit welchen Daten</a:t>
            </a:r>
            <a:r>
              <a:rPr lang="de-DE" sz="2400" b="1" spc="-1" dirty="0" smtClean="0">
                <a:uFill>
                  <a:solidFill>
                    <a:srgbClr val="FFFFFF"/>
                  </a:solidFill>
                </a:uFill>
              </a:rPr>
              <a:t>?</a:t>
            </a:r>
            <a:r>
              <a:rPr lang="de-DE" dirty="0" smtClean="0"/>
              <a:t> </a:t>
            </a:r>
            <a:endParaRPr lang="de-DE" dirty="0"/>
          </a:p>
        </p:txBody>
      </p:sp>
      <p:sp>
        <p:nvSpPr>
          <p:cNvPr id="13" name="Rechteck 12"/>
          <p:cNvSpPr/>
          <p:nvPr/>
        </p:nvSpPr>
        <p:spPr>
          <a:xfrm>
            <a:off x="33561" y="36241"/>
            <a:ext cx="4572000" cy="523220"/>
          </a:xfrm>
          <a:prstGeom prst="rect">
            <a:avLst/>
          </a:prstGeom>
        </p:spPr>
        <p:txBody>
          <a:bodyPr>
            <a:spAutoFit/>
          </a:bodyPr>
          <a:lstStyle/>
          <a:p>
            <a:pPr lvl="0" eaLnBrk="0" fontAlgn="base" hangingPunct="0">
              <a:spcBef>
                <a:spcPct val="0"/>
              </a:spcBef>
              <a:spcAft>
                <a:spcPct val="0"/>
              </a:spcAft>
            </a:pPr>
            <a:r>
              <a:rPr lang="de-DE" altLang="de-DE" sz="2800" b="1" dirty="0" smtClean="0">
                <a:solidFill>
                  <a:srgbClr val="555555"/>
                </a:solidFill>
                <a:latin typeface="Arial" charset="0"/>
                <a:cs typeface="Arial" charset="0"/>
              </a:rPr>
              <a:t>1. Einstieg</a:t>
            </a:r>
            <a:endParaRPr lang="de-DE" altLang="de-DE" sz="2800" b="1" dirty="0">
              <a:solidFill>
                <a:srgbClr val="555555"/>
              </a:solidFill>
              <a:latin typeface="Arial" charset="0"/>
              <a:cs typeface="Arial" charset="0"/>
            </a:endParaRPr>
          </a:p>
        </p:txBody>
      </p:sp>
      <p:sp>
        <p:nvSpPr>
          <p:cNvPr id="9" name="TextShape 4"/>
          <p:cNvSpPr txBox="1"/>
          <p:nvPr/>
        </p:nvSpPr>
        <p:spPr>
          <a:xfrm>
            <a:off x="305956" y="1148040"/>
            <a:ext cx="9071640" cy="5233288"/>
          </a:xfrm>
          <a:prstGeom prst="rect">
            <a:avLst/>
          </a:prstGeom>
          <a:noFill/>
          <a:ln>
            <a:noFill/>
          </a:ln>
        </p:spPr>
        <p:txBody>
          <a:bodyPr lIns="0" tIns="0" rIns="0" bIns="0"/>
          <a:lstStyle/>
          <a:p>
            <a:pPr marL="432000" indent="-324000">
              <a:buClr>
                <a:srgbClr val="000000"/>
              </a:buClr>
              <a:buSzPct val="45000"/>
              <a:buFont typeface="Wingdings" charset="2"/>
              <a:buChar char=""/>
            </a:pPr>
            <a:r>
              <a:rPr lang="de-DE" sz="2800" spc="-1" dirty="0">
                <a:solidFill>
                  <a:srgbClr val="004586"/>
                </a:solidFill>
                <a:uFill>
                  <a:solidFill>
                    <a:srgbClr val="FFFFFF"/>
                  </a:solidFill>
                </a:uFill>
                <a:latin typeface="Arial"/>
              </a:rPr>
              <a:t>Beispiele</a:t>
            </a:r>
            <a:endParaRPr lang="x-none" sz="28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Abbuchung von Mitgliedsbeiträgen </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Einladung zur Mitgliederversammlung </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Veröffentlichung von Wettkampfergebnissen </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Weitergabe von Mitgliedsdaten an übergeordnete Verbände </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Zusammenarbeit mit Sponsoren</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Verwaltung von Lizenzen und Auszeichnungen</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Übermittlung </a:t>
            </a:r>
            <a:r>
              <a:rPr lang="de-DE" sz="2600" spc="-1" dirty="0" smtClean="0">
                <a:solidFill>
                  <a:srgbClr val="004586"/>
                </a:solidFill>
                <a:uFill>
                  <a:solidFill>
                    <a:srgbClr val="FFFFFF"/>
                  </a:solidFill>
                </a:uFill>
                <a:latin typeface="Arial"/>
              </a:rPr>
              <a:t>von Mitgliederdaten an Liga- und Meisterschaftsbetrieb</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a:solidFill>
                  <a:srgbClr val="004586"/>
                </a:solidFill>
                <a:uFill>
                  <a:solidFill>
                    <a:srgbClr val="FFFFFF"/>
                  </a:solidFill>
                </a:uFill>
                <a:latin typeface="Arial"/>
              </a:rPr>
              <a:t>Mitgliederversicherung</a:t>
            </a:r>
            <a:endParaRPr lang="x-none" sz="2600" spc="-1">
              <a:solidFill>
                <a:srgbClr val="004586"/>
              </a:solidFill>
              <a:uFill>
                <a:solidFill>
                  <a:srgbClr val="FFFFFF"/>
                </a:solidFill>
              </a:uFill>
              <a:latin typeface="Arial"/>
            </a:endParaRPr>
          </a:p>
          <a:p>
            <a:pPr marL="864000" lvl="1" indent="-324000">
              <a:buClr>
                <a:srgbClr val="000000"/>
              </a:buClr>
              <a:buSzPct val="45000"/>
              <a:buFont typeface="Wingdings" charset="2"/>
              <a:buChar char=""/>
            </a:pPr>
            <a:r>
              <a:rPr lang="de-DE" sz="2600" spc="-1" dirty="0" smtClean="0">
                <a:solidFill>
                  <a:srgbClr val="004586"/>
                </a:solidFill>
                <a:uFill>
                  <a:solidFill>
                    <a:srgbClr val="FFFFFF"/>
                  </a:solidFill>
                </a:uFill>
                <a:latin typeface="Arial"/>
              </a:rPr>
              <a:t>Erfassung von waffenrechtlichen Angaben auf der Grundlage des Waffenrechts</a:t>
            </a:r>
            <a:endParaRPr lang="x-none" sz="2600" spc="-1">
              <a:solidFill>
                <a:srgbClr val="004586"/>
              </a:solidFill>
              <a:uFill>
                <a:solidFill>
                  <a:srgbClr val="FFFFFF"/>
                </a:solidFill>
              </a:uFill>
              <a:latin typeface="Arial"/>
            </a:endParaRPr>
          </a:p>
        </p:txBody>
      </p:sp>
    </p:spTree>
    <p:extLst>
      <p:ext uri="{BB962C8B-B14F-4D97-AF65-F5344CB8AC3E}">
        <p14:creationId xmlns:p14="http://schemas.microsoft.com/office/powerpoint/2010/main" val="919619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7806</Words>
  <Application>Microsoft Office PowerPoint</Application>
  <PresentationFormat>Bildschirmpräsentation (4:3)</PresentationFormat>
  <Paragraphs>993</Paragraphs>
  <Slides>80</Slides>
  <Notes>0</Notes>
  <HiddenSlides>0</HiddenSlides>
  <MMClips>0</MMClips>
  <ScaleCrop>false</ScaleCrop>
  <HeadingPairs>
    <vt:vector size="4" baseType="variant">
      <vt:variant>
        <vt:lpstr>Design</vt:lpstr>
      </vt:variant>
      <vt:variant>
        <vt:i4>1</vt:i4>
      </vt:variant>
      <vt:variant>
        <vt:lpstr>Folientitel</vt:lpstr>
      </vt:variant>
      <vt:variant>
        <vt:i4>80</vt:i4>
      </vt:variant>
    </vt:vector>
  </HeadingPairs>
  <TitlesOfParts>
    <vt:vector size="81" baseType="lpstr">
      <vt:lpstr>Larissa</vt:lpstr>
      <vt:lpstr>        Präsentation zum Datenschutz auf der Grundlage der DSGVO  Deutscher Schützenbund  Wiesbaden 23.06.2018   Robert Garmeister Leiter Recht &amp; Verbandsentwicklung Qualitätsmanagementbeauftragter Deutscher Schützenbund e.V.   Mit freundlicher Unterstützung von: Immo Eitel  datensensibel, Wiesbaden Datenschutz, IT-Sicherheit, Medienkompetenz  und  BügerKolleg Wiesbaden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QMS- Konferenz</dc:title>
  <dc:creator>Robert Garmeister</dc:creator>
  <cp:lastModifiedBy>Robert Garmeister</cp:lastModifiedBy>
  <cp:revision>105</cp:revision>
  <dcterms:created xsi:type="dcterms:W3CDTF">2017-07-11T08:33:09Z</dcterms:created>
  <dcterms:modified xsi:type="dcterms:W3CDTF">2019-11-27T16:52:00Z</dcterms:modified>
</cp:coreProperties>
</file>